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363" r:id="rId2"/>
    <p:sldId id="337" r:id="rId3"/>
    <p:sldId id="362" r:id="rId4"/>
    <p:sldId id="353" r:id="rId5"/>
    <p:sldId id="323" r:id="rId6"/>
    <p:sldId id="361" r:id="rId7"/>
    <p:sldId id="324" r:id="rId8"/>
    <p:sldId id="320" r:id="rId9"/>
    <p:sldId id="350" r:id="rId10"/>
    <p:sldId id="325" r:id="rId11"/>
    <p:sldId id="351" r:id="rId12"/>
    <p:sldId id="352" r:id="rId13"/>
    <p:sldId id="346" r:id="rId14"/>
    <p:sldId id="327" r:id="rId15"/>
    <p:sldId id="359" r:id="rId16"/>
    <p:sldId id="339" r:id="rId17"/>
    <p:sldId id="347" r:id="rId18"/>
    <p:sldId id="331" r:id="rId19"/>
    <p:sldId id="354" r:id="rId20"/>
    <p:sldId id="321" r:id="rId21"/>
    <p:sldId id="345" r:id="rId22"/>
    <p:sldId id="329" r:id="rId23"/>
    <p:sldId id="340" r:id="rId24"/>
    <p:sldId id="332" r:id="rId25"/>
    <p:sldId id="355" r:id="rId26"/>
    <p:sldId id="322" r:id="rId27"/>
    <p:sldId id="378" r:id="rId28"/>
    <p:sldId id="344" r:id="rId29"/>
    <p:sldId id="341" r:id="rId30"/>
    <p:sldId id="348" r:id="rId31"/>
    <p:sldId id="349" r:id="rId32"/>
    <p:sldId id="364" r:id="rId33"/>
    <p:sldId id="333" r:id="rId34"/>
    <p:sldId id="357" r:id="rId35"/>
    <p:sldId id="358" r:id="rId36"/>
    <p:sldId id="336" r:id="rId37"/>
    <p:sldId id="365" r:id="rId38"/>
    <p:sldId id="366" r:id="rId39"/>
    <p:sldId id="36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gham, Michel D (313D)" initials="IMD("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86667" autoAdjust="0"/>
  </p:normalViewPr>
  <p:slideViewPr>
    <p:cSldViewPr snapToGrid="0" snapToObjects="1">
      <p:cViewPr varScale="1">
        <p:scale>
          <a:sx n="74" d="100"/>
          <a:sy n="74" d="100"/>
        </p:scale>
        <p:origin x="1692" y="29"/>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442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4E0900-7399-F046-A169-9752FF9BC619}" type="datetimeFigureOut">
              <a:rPr lang="en-US" smtClean="0"/>
              <a:t>8/29/2019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9D434A-3D08-6B42-8CC7-6A1CF2D67C95}" type="slidenum">
              <a:rPr lang="en-US" smtClean="0"/>
              <a:t>‹#›</a:t>
            </a:fld>
            <a:endParaRPr lang="en-US"/>
          </a:p>
        </p:txBody>
      </p:sp>
    </p:spTree>
    <p:extLst>
      <p:ext uri="{BB962C8B-B14F-4D97-AF65-F5344CB8AC3E}">
        <p14:creationId xmlns:p14="http://schemas.microsoft.com/office/powerpoint/2010/main" val="20857803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Simulation" TargetMode="External"/><Relationship Id="rId3" Type="http://schemas.openxmlformats.org/officeDocument/2006/relationships/hyperlink" Target="https://en.wikipedia.org/wiki/System" TargetMode="External"/><Relationship Id="rId7" Type="http://schemas.openxmlformats.org/officeDocument/2006/relationships/hyperlink" Target="https://en.wikipedia.org/wiki/Discrete_event_simulation#cite_note-1"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State_(computer_science)" TargetMode="External"/><Relationship Id="rId5" Type="http://schemas.openxmlformats.org/officeDocument/2006/relationships/hyperlink" Target="https://en.wikipedia.org/wiki/Sequence_of_events" TargetMode="External"/><Relationship Id="rId4" Type="http://schemas.openxmlformats.org/officeDocument/2006/relationships/hyperlink" Target="https://en.wikipedia.org/wiki/Discrete_tim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uml-diagrams.org/common-behaviors.html#behavio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Thank you for introduction</a:t>
            </a:r>
          </a:p>
          <a:p>
            <a:pPr marL="171450" indent="-171450">
              <a:buFont typeface="Arial" charset="0"/>
              <a:buChar char="•"/>
            </a:pPr>
            <a:r>
              <a:rPr lang="en-US" dirty="0"/>
              <a:t>Good morning and thank you all</a:t>
            </a:r>
            <a:r>
              <a:rPr lang="en-US" baseline="0" dirty="0"/>
              <a:t> for coming</a:t>
            </a:r>
          </a:p>
          <a:p>
            <a:pPr marL="171450" indent="-171450">
              <a:buFont typeface="Arial" charset="0"/>
              <a:buChar char="•"/>
            </a:pPr>
            <a:r>
              <a:rPr lang="en-US" baseline="0" dirty="0"/>
              <a:t>Want to tell you a bit about </a:t>
            </a:r>
            <a:r>
              <a:rPr lang="en-US" baseline="0" dirty="0" err="1"/>
              <a:t>mbse</a:t>
            </a:r>
            <a:r>
              <a:rPr lang="en-US" baseline="0" dirty="0"/>
              <a:t> at </a:t>
            </a:r>
            <a:r>
              <a:rPr lang="en-US" baseline="0" dirty="0" err="1"/>
              <a:t>jpl</a:t>
            </a:r>
            <a:r>
              <a:rPr lang="en-US" baseline="0" dirty="0"/>
              <a:t>, motivation for it, and how we apply it; what we research on</a:t>
            </a:r>
          </a:p>
          <a:p>
            <a:pPr marL="171450" indent="-171450">
              <a:buFont typeface="Arial" charset="0"/>
              <a:buChar char="•"/>
            </a:pPr>
            <a:r>
              <a:rPr lang="en-US" baseline="0" dirty="0"/>
              <a:t>Talk is in three parts: first, intro, second application, then one example of research</a:t>
            </a:r>
          </a:p>
        </p:txBody>
      </p:sp>
      <p:sp>
        <p:nvSpPr>
          <p:cNvPr id="4" name="Slide Number Placeholder 3"/>
          <p:cNvSpPr>
            <a:spLocks noGrp="1"/>
          </p:cNvSpPr>
          <p:nvPr>
            <p:ph type="sldNum" sz="quarter" idx="10"/>
          </p:nvPr>
        </p:nvSpPr>
        <p:spPr/>
        <p:txBody>
          <a:bodyPr/>
          <a:lstStyle/>
          <a:p>
            <a:fld id="{D389288A-BD78-EC48-81B6-C08E556E160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266275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Drain</a:t>
            </a:r>
            <a:r>
              <a:rPr lang="en-US" baseline="0" dirty="0" smtClean="0"/>
              <a:t> battery, send data to Earth</a:t>
            </a:r>
          </a:p>
        </p:txBody>
      </p:sp>
      <p:sp>
        <p:nvSpPr>
          <p:cNvPr id="4" name="Slide Number Placeholder 3"/>
          <p:cNvSpPr>
            <a:spLocks noGrp="1"/>
          </p:cNvSpPr>
          <p:nvPr>
            <p:ph type="sldNum" sz="quarter" idx="10"/>
          </p:nvPr>
        </p:nvSpPr>
        <p:spPr/>
        <p:txBody>
          <a:bodyPr/>
          <a:lstStyle/>
          <a:p>
            <a:fld id="{7E9D434A-3D08-6B42-8CC7-6A1CF2D67C95}" type="slidenum">
              <a:rPr lang="en-US" smtClean="0"/>
              <a:t>16</a:t>
            </a:fld>
            <a:endParaRPr lang="en-US"/>
          </a:p>
        </p:txBody>
      </p:sp>
    </p:spTree>
    <p:extLst>
      <p:ext uri="{BB962C8B-B14F-4D97-AF65-F5344CB8AC3E}">
        <p14:creationId xmlns:p14="http://schemas.microsoft.com/office/powerpoint/2010/main" val="1080998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Drain</a:t>
            </a:r>
            <a:r>
              <a:rPr lang="en-US" baseline="0" dirty="0" smtClean="0"/>
              <a:t> battery, send data to Earth</a:t>
            </a:r>
          </a:p>
          <a:p>
            <a:r>
              <a:rPr lang="en-US" baseline="0" smtClean="0"/>
              <a:t>An action can invoke another activity</a:t>
            </a:r>
            <a:endParaRPr lang="en-US" baseline="0" dirty="0" smtClean="0"/>
          </a:p>
        </p:txBody>
      </p:sp>
      <p:sp>
        <p:nvSpPr>
          <p:cNvPr id="4" name="Slide Number Placeholder 3"/>
          <p:cNvSpPr>
            <a:spLocks noGrp="1"/>
          </p:cNvSpPr>
          <p:nvPr>
            <p:ph type="sldNum" sz="quarter" idx="10"/>
          </p:nvPr>
        </p:nvSpPr>
        <p:spPr/>
        <p:txBody>
          <a:bodyPr/>
          <a:lstStyle/>
          <a:p>
            <a:fld id="{7E9D434A-3D08-6B42-8CC7-6A1CF2D67C95}" type="slidenum">
              <a:rPr lang="en-US" smtClean="0"/>
              <a:t>17</a:t>
            </a:fld>
            <a:endParaRPr lang="en-US"/>
          </a:p>
        </p:txBody>
      </p:sp>
    </p:spTree>
    <p:extLst>
      <p:ext uri="{BB962C8B-B14F-4D97-AF65-F5344CB8AC3E}">
        <p14:creationId xmlns:p14="http://schemas.microsoft.com/office/powerpoint/2010/main" val="163267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Token flow semantics</a:t>
            </a:r>
          </a:p>
          <a:p>
            <a:r>
              <a:rPr lang="en-US" dirty="0" smtClean="0"/>
              <a:t>E.g., “name the order in which activities are visited”, then “what happens in this diagram” as stretch goal</a:t>
            </a:r>
          </a:p>
          <a:p>
            <a:r>
              <a:rPr lang="en-US" dirty="0" smtClean="0"/>
              <a:t>Mention that very important to imagine this flow when modeling</a:t>
            </a:r>
          </a:p>
          <a:p>
            <a:pPr lvl="1"/>
            <a:r>
              <a:rPr lang="en-US" dirty="0" smtClean="0"/>
              <a:t>Not checked automatically (requires simulation)</a:t>
            </a:r>
          </a:p>
          <a:p>
            <a:pPr lvl="1"/>
            <a:r>
              <a:rPr lang="en-US" dirty="0" smtClean="0"/>
              <a:t>Can get “stuck” in states</a:t>
            </a:r>
          </a:p>
          <a:p>
            <a:pPr lvl="1"/>
            <a:r>
              <a:rPr lang="en-US" dirty="0" smtClean="0"/>
              <a:t>Cameo will visualize active actions to make easier to debug</a:t>
            </a:r>
          </a:p>
          <a:p>
            <a:pPr lvl="1"/>
            <a:endParaRPr lang="en-US" dirty="0" smtClean="0"/>
          </a:p>
          <a:p>
            <a:pPr lvl="0"/>
            <a:r>
              <a:rPr lang="en-US" smtClean="0"/>
              <a:t>X=0</a:t>
            </a:r>
          </a:p>
          <a:p>
            <a:pPr lvl="0"/>
            <a:r>
              <a:rPr lang="en-US" dirty="0" smtClean="0"/>
              <a:t>00:00:03,684 INFO: [event] Fire activity=Example action=a2</a:t>
            </a:r>
            <a:br>
              <a:rPr lang="en-US" dirty="0" smtClean="0"/>
            </a:br>
            <a:r>
              <a:rPr lang="en-US" dirty="0" smtClean="0"/>
              <a:t>00:00:04,884 INFO: [event] Fire activity=Example action=a1</a:t>
            </a:r>
            <a:br>
              <a:rPr lang="en-US" dirty="0" smtClean="0"/>
            </a:br>
            <a:r>
              <a:rPr lang="en-US" dirty="0" smtClean="0"/>
              <a:t>00:00:07,899 INFO: [event] Fire activity=Example action=a4</a:t>
            </a:r>
            <a:br>
              <a:rPr lang="en-US" dirty="0" smtClean="0"/>
            </a:br>
            <a:r>
              <a:rPr lang="en-US" dirty="0" smtClean="0"/>
              <a:t>00:00:12,700 INFO: [event] Fire activity=Example action=a5 </a:t>
            </a:r>
          </a:p>
        </p:txBody>
      </p:sp>
      <p:sp>
        <p:nvSpPr>
          <p:cNvPr id="4" name="Slide Number Placeholder 3"/>
          <p:cNvSpPr>
            <a:spLocks noGrp="1"/>
          </p:cNvSpPr>
          <p:nvPr>
            <p:ph type="sldNum" sz="quarter" idx="10"/>
          </p:nvPr>
        </p:nvSpPr>
        <p:spPr/>
        <p:txBody>
          <a:bodyPr/>
          <a:lstStyle/>
          <a:p>
            <a:fld id="{7E9D434A-3D08-6B42-8CC7-6A1CF2D67C95}" type="slidenum">
              <a:rPr lang="en-US" smtClean="0"/>
              <a:t>18</a:t>
            </a:fld>
            <a:endParaRPr lang="en-US"/>
          </a:p>
        </p:txBody>
      </p:sp>
    </p:spTree>
    <p:extLst>
      <p:ext uri="{BB962C8B-B14F-4D97-AF65-F5344CB8AC3E}">
        <p14:creationId xmlns:p14="http://schemas.microsoft.com/office/powerpoint/2010/main" val="764091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W3C SCXML</a:t>
            </a:r>
          </a:p>
          <a:p>
            <a:r>
              <a:rPr lang="en-US" dirty="0" smtClean="0"/>
              <a:t>States and transitions</a:t>
            </a:r>
          </a:p>
          <a:p>
            <a:pPr lvl="1"/>
            <a:r>
              <a:rPr lang="en-US" dirty="0" smtClean="0"/>
              <a:t>Signals can triggers transitions</a:t>
            </a:r>
          </a:p>
          <a:p>
            <a:r>
              <a:rPr lang="en-US" dirty="0" smtClean="0"/>
              <a:t>Parallel states</a:t>
            </a:r>
          </a:p>
          <a:p>
            <a:r>
              <a:rPr lang="en-US" dirty="0" smtClean="0"/>
              <a:t>Beginning nodes, end nodes</a:t>
            </a:r>
          </a:p>
          <a:p>
            <a:r>
              <a:rPr lang="en-US" dirty="0" smtClean="0"/>
              <a:t>Mention differences to before: not all incoming edges need to be fulfilled, just one</a:t>
            </a:r>
          </a:p>
          <a:p>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20</a:t>
            </a:fld>
            <a:endParaRPr lang="en-US"/>
          </a:p>
        </p:txBody>
      </p:sp>
    </p:spTree>
    <p:extLst>
      <p:ext uri="{BB962C8B-B14F-4D97-AF65-F5344CB8AC3E}">
        <p14:creationId xmlns:p14="http://schemas.microsoft.com/office/powerpoint/2010/main" val="99839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Signal sent via port</a:t>
            </a:r>
          </a:p>
        </p:txBody>
      </p:sp>
      <p:sp>
        <p:nvSpPr>
          <p:cNvPr id="4" name="Slide Number Placeholder 3"/>
          <p:cNvSpPr>
            <a:spLocks noGrp="1"/>
          </p:cNvSpPr>
          <p:nvPr>
            <p:ph type="sldNum" sz="quarter" idx="10"/>
          </p:nvPr>
        </p:nvSpPr>
        <p:spPr/>
        <p:txBody>
          <a:bodyPr/>
          <a:lstStyle/>
          <a:p>
            <a:fld id="{7E9D434A-3D08-6B42-8CC7-6A1CF2D67C95}" type="slidenum">
              <a:rPr lang="en-US" smtClean="0"/>
              <a:t>23</a:t>
            </a:fld>
            <a:endParaRPr lang="en-US"/>
          </a:p>
        </p:txBody>
      </p:sp>
    </p:spTree>
    <p:extLst>
      <p:ext uri="{BB962C8B-B14F-4D97-AF65-F5344CB8AC3E}">
        <p14:creationId xmlns:p14="http://schemas.microsoft.com/office/powerpoint/2010/main" val="965921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3</a:t>
            </a:r>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24</a:t>
            </a:fld>
            <a:endParaRPr lang="en-US"/>
          </a:p>
        </p:txBody>
      </p:sp>
    </p:spTree>
    <p:extLst>
      <p:ext uri="{BB962C8B-B14F-4D97-AF65-F5344CB8AC3E}">
        <p14:creationId xmlns:p14="http://schemas.microsoft.com/office/powerpoint/2010/main" val="1619963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instance</a:t>
            </a:r>
          </a:p>
          <a:p>
            <a:r>
              <a:rPr lang="en-US" dirty="0" smtClean="0"/>
              <a:t>Create a simulation configuration</a:t>
            </a:r>
          </a:p>
        </p:txBody>
      </p:sp>
      <p:sp>
        <p:nvSpPr>
          <p:cNvPr id="4" name="Slide Number Placeholder 3"/>
          <p:cNvSpPr>
            <a:spLocks noGrp="1"/>
          </p:cNvSpPr>
          <p:nvPr>
            <p:ph type="sldNum" sz="quarter" idx="10"/>
          </p:nvPr>
        </p:nvSpPr>
        <p:spPr/>
        <p:txBody>
          <a:bodyPr/>
          <a:lstStyle/>
          <a:p>
            <a:fld id="{7E9D434A-3D08-6B42-8CC7-6A1CF2D67C95}" type="slidenum">
              <a:rPr lang="en-US" smtClean="0"/>
              <a:t>26</a:t>
            </a:fld>
            <a:endParaRPr lang="en-US"/>
          </a:p>
        </p:txBody>
      </p:sp>
    </p:spTree>
    <p:extLst>
      <p:ext uri="{BB962C8B-B14F-4D97-AF65-F5344CB8AC3E}">
        <p14:creationId xmlns:p14="http://schemas.microsoft.com/office/powerpoint/2010/main" val="2014596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validate system behavior by executing, animating, and debugging </a:t>
            </a:r>
            <a:r>
              <a:rPr lang="en-US" dirty="0" err="1" smtClean="0"/>
              <a:t>SysML</a:t>
            </a:r>
            <a:r>
              <a:rPr lang="en-US" dirty="0" smtClean="0"/>
              <a:t> Parametric models </a:t>
            </a:r>
          </a:p>
          <a:p>
            <a:r>
              <a:rPr lang="en-US" dirty="0" smtClean="0"/>
              <a:t>From </a:t>
            </a:r>
            <a:r>
              <a:rPr lang="en-US" dirty="0" err="1" smtClean="0"/>
              <a:t>boxology</a:t>
            </a:r>
            <a:r>
              <a:rPr lang="en-US" dirty="0" smtClean="0"/>
              <a:t> to executable models</a:t>
            </a:r>
          </a:p>
          <a:p>
            <a:r>
              <a:rPr lang="en-US" dirty="0" smtClean="0"/>
              <a:t>Forces</a:t>
            </a:r>
            <a:r>
              <a:rPr lang="en-US" baseline="0" dirty="0" smtClean="0"/>
              <a:t> strict adherence to semantics</a:t>
            </a:r>
          </a:p>
          <a:p>
            <a:endParaRPr lang="en-US" baseline="0" dirty="0" smtClean="0"/>
          </a:p>
          <a:p>
            <a:r>
              <a:rPr lang="en-US" dirty="0" smtClean="0"/>
              <a:t>A </a:t>
            </a:r>
            <a:r>
              <a:rPr lang="en-US" b="1" dirty="0" smtClean="0"/>
              <a:t>discrete-event simulation</a:t>
            </a:r>
            <a:r>
              <a:rPr lang="en-US" dirty="0" smtClean="0"/>
              <a:t> (</a:t>
            </a:r>
            <a:r>
              <a:rPr lang="en-US" b="1" dirty="0" smtClean="0"/>
              <a:t>DES</a:t>
            </a:r>
            <a:r>
              <a:rPr lang="en-US" dirty="0" smtClean="0"/>
              <a:t>) models the operation of a </a:t>
            </a:r>
            <a:r>
              <a:rPr lang="en-US" dirty="0" smtClean="0">
                <a:hlinkClick r:id="rId3" tooltip="System"/>
              </a:rPr>
              <a:t>system</a:t>
            </a:r>
            <a:r>
              <a:rPr lang="en-US" dirty="0" smtClean="0"/>
              <a:t> as a </a:t>
            </a:r>
            <a:r>
              <a:rPr lang="en-US" dirty="0" smtClean="0">
                <a:hlinkClick r:id="rId4" tooltip="Discrete time"/>
              </a:rPr>
              <a:t>discrete</a:t>
            </a:r>
            <a:r>
              <a:rPr lang="en-US" dirty="0" smtClean="0"/>
              <a:t> </a:t>
            </a:r>
            <a:r>
              <a:rPr lang="en-US" dirty="0" smtClean="0">
                <a:hlinkClick r:id="rId5" tooltip="Sequence of events"/>
              </a:rPr>
              <a:t>sequence of events</a:t>
            </a:r>
            <a:r>
              <a:rPr lang="en-US" dirty="0" smtClean="0"/>
              <a:t> in time. Each event occurs at a particular instant in time and marks a change of </a:t>
            </a:r>
            <a:r>
              <a:rPr lang="en-US" dirty="0" smtClean="0">
                <a:hlinkClick r:id="rId6" tooltip="State (computer science)"/>
              </a:rPr>
              <a:t>state</a:t>
            </a:r>
            <a:r>
              <a:rPr lang="en-US" dirty="0" smtClean="0"/>
              <a:t> in the system.</a:t>
            </a:r>
            <a:r>
              <a:rPr lang="en-US" baseline="30000" dirty="0" smtClean="0">
                <a:hlinkClick r:id="rId7"/>
              </a:rPr>
              <a:t>[1]</a:t>
            </a:r>
            <a:r>
              <a:rPr lang="en-US" dirty="0" smtClean="0"/>
              <a:t> Between consecutive events, no change in the system is assumed to occur; thus the </a:t>
            </a:r>
            <a:r>
              <a:rPr lang="en-US" dirty="0" smtClean="0">
                <a:hlinkClick r:id="rId8" tooltip="Simulation"/>
              </a:rPr>
              <a:t>simulation</a:t>
            </a:r>
            <a:r>
              <a:rPr lang="en-US" dirty="0" smtClean="0"/>
              <a:t> can directly jump in time from one event to the next.</a:t>
            </a:r>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27</a:t>
            </a:fld>
            <a:endParaRPr lang="en-US"/>
          </a:p>
        </p:txBody>
      </p:sp>
    </p:spTree>
    <p:extLst>
      <p:ext uri="{BB962C8B-B14F-4D97-AF65-F5344CB8AC3E}">
        <p14:creationId xmlns:p14="http://schemas.microsoft.com/office/powerpoint/2010/main" val="1104547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SysML</a:t>
            </a:r>
            <a:r>
              <a:rPr lang="en-US" dirty="0" smtClean="0"/>
              <a:t> model activities and states, red and green</a:t>
            </a:r>
          </a:p>
          <a:p>
            <a:r>
              <a:rPr lang="en-US" dirty="0" smtClean="0"/>
              <a:t>Timeline</a:t>
            </a:r>
          </a:p>
          <a:p>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28</a:t>
            </a:fld>
            <a:endParaRPr lang="en-US"/>
          </a:p>
        </p:txBody>
      </p:sp>
    </p:spTree>
    <p:extLst>
      <p:ext uri="{BB962C8B-B14F-4D97-AF65-F5344CB8AC3E}">
        <p14:creationId xmlns:p14="http://schemas.microsoft.com/office/powerpoint/2010/main" val="590110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SysML</a:t>
            </a:r>
            <a:r>
              <a:rPr lang="en-US" dirty="0" smtClean="0"/>
              <a:t> model activities and states, red and green</a:t>
            </a:r>
          </a:p>
          <a:p>
            <a:r>
              <a:rPr lang="en-US" dirty="0" smtClean="0"/>
              <a:t>Timeline</a:t>
            </a:r>
          </a:p>
          <a:p>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29</a:t>
            </a:fld>
            <a:endParaRPr lang="en-US"/>
          </a:p>
        </p:txBody>
      </p:sp>
    </p:spTree>
    <p:extLst>
      <p:ext uri="{BB962C8B-B14F-4D97-AF65-F5344CB8AC3E}">
        <p14:creationId xmlns:p14="http://schemas.microsoft.com/office/powerpoint/2010/main" val="1607774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Cameo Simulation Toolkit?</a:t>
            </a:r>
          </a:p>
          <a:p>
            <a:r>
              <a:rPr lang="en-US" dirty="0" smtClean="0"/>
              <a:t>Behavior Specification in </a:t>
            </a:r>
            <a:r>
              <a:rPr lang="en-US" dirty="0" err="1" smtClean="0"/>
              <a:t>SysML</a:t>
            </a:r>
            <a:endParaRPr lang="en-US" dirty="0" smtClean="0"/>
          </a:p>
          <a:p>
            <a:r>
              <a:rPr lang="en-US" dirty="0" smtClean="0"/>
              <a:t>Executing Simulations</a:t>
            </a:r>
          </a:p>
          <a:p>
            <a:r>
              <a:rPr lang="en-US" dirty="0" smtClean="0"/>
              <a:t>Demo</a:t>
            </a:r>
          </a:p>
          <a:p>
            <a:r>
              <a:rPr lang="en-US" dirty="0" smtClean="0"/>
              <a:t>Closing</a:t>
            </a:r>
          </a:p>
          <a:p>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2</a:t>
            </a:fld>
            <a:endParaRPr lang="en-US"/>
          </a:p>
        </p:txBody>
      </p:sp>
    </p:spTree>
    <p:extLst>
      <p:ext uri="{BB962C8B-B14F-4D97-AF65-F5344CB8AC3E}">
        <p14:creationId xmlns:p14="http://schemas.microsoft.com/office/powerpoint/2010/main" val="831625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SysML</a:t>
            </a:r>
            <a:r>
              <a:rPr lang="en-US" dirty="0" smtClean="0"/>
              <a:t> model activities and states, red and green</a:t>
            </a:r>
          </a:p>
          <a:p>
            <a:r>
              <a:rPr lang="en-US" dirty="0" smtClean="0"/>
              <a:t>Timeline</a:t>
            </a:r>
          </a:p>
          <a:p>
            <a:r>
              <a:rPr lang="en-US" dirty="0" smtClean="0"/>
              <a:t>Time series chart</a:t>
            </a:r>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30</a:t>
            </a:fld>
            <a:endParaRPr lang="en-US"/>
          </a:p>
        </p:txBody>
      </p:sp>
    </p:spTree>
    <p:extLst>
      <p:ext uri="{BB962C8B-B14F-4D97-AF65-F5344CB8AC3E}">
        <p14:creationId xmlns:p14="http://schemas.microsoft.com/office/powerpoint/2010/main" val="1762096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SysML</a:t>
            </a:r>
            <a:r>
              <a:rPr lang="en-US" dirty="0" smtClean="0"/>
              <a:t> model activities and states, red and green</a:t>
            </a:r>
          </a:p>
          <a:p>
            <a:r>
              <a:rPr lang="en-US" dirty="0" smtClean="0"/>
              <a:t>Timeline</a:t>
            </a:r>
          </a:p>
          <a:p>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31</a:t>
            </a:fld>
            <a:endParaRPr lang="en-US"/>
          </a:p>
        </p:txBody>
      </p:sp>
    </p:spTree>
    <p:extLst>
      <p:ext uri="{BB962C8B-B14F-4D97-AF65-F5344CB8AC3E}">
        <p14:creationId xmlns:p14="http://schemas.microsoft.com/office/powerpoint/2010/main" val="250771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ALF:</a:t>
            </a:r>
            <a:r>
              <a:rPr lang="en-US" baseline="0" dirty="0" smtClean="0"/>
              <a:t> Action Language for Foundational UML</a:t>
            </a:r>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33</a:t>
            </a:fld>
            <a:endParaRPr lang="en-US"/>
          </a:p>
        </p:txBody>
      </p:sp>
    </p:spTree>
    <p:extLst>
      <p:ext uri="{BB962C8B-B14F-4D97-AF65-F5344CB8AC3E}">
        <p14:creationId xmlns:p14="http://schemas.microsoft.com/office/powerpoint/2010/main" val="1937211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990600" y="766763"/>
            <a:ext cx="5119688" cy="3838575"/>
          </a:xfrm>
          <a:solidFill>
            <a:srgbClr val="FFFFFF"/>
          </a:solidFill>
          <a:ln/>
        </p:spPr>
      </p:sp>
      <p:sp>
        <p:nvSpPr>
          <p:cNvPr id="73731" name="Rectangle 3"/>
          <p:cNvSpPr>
            <a:spLocks noGrp="1" noChangeArrowheads="1"/>
          </p:cNvSpPr>
          <p:nvPr>
            <p:ph type="body" idx="1"/>
          </p:nvPr>
        </p:nvSpPr>
        <p:spPr>
          <a:solidFill>
            <a:srgbClr val="FFFFFF"/>
          </a:solidFill>
          <a:ln>
            <a:solidFill>
              <a:srgbClr val="000000"/>
            </a:solidFill>
          </a:ln>
        </p:spPr>
        <p:txBody>
          <a:bodyPr lIns="95438" tIns="47719" rIns="95438" bIns="47719"/>
          <a:lstStyle/>
          <a:p>
            <a:pPr marL="223838" indent="-223838" defTabSz="900113"/>
            <a:r>
              <a:rPr lang="en-US" altLang="en-US" smtClean="0">
                <a:latin typeface="Arial" panose="020B0604020202020204" pitchFamily="34" charset="0"/>
              </a:rPr>
              <a:t>4 types of cross-connecting principles:</a:t>
            </a:r>
          </a:p>
          <a:p>
            <a:pPr marL="223838" indent="-223838" defTabSz="900113">
              <a:buFontTx/>
              <a:buAutoNum type="arabicPeriod"/>
            </a:pPr>
            <a:r>
              <a:rPr lang="en-US" altLang="en-US" smtClean="0">
                <a:latin typeface="Arial" panose="020B0604020202020204" pitchFamily="34" charset="0"/>
              </a:rPr>
              <a:t>Allocation</a:t>
            </a:r>
          </a:p>
          <a:p>
            <a:pPr marL="223838" indent="-223838" defTabSz="900113">
              <a:buFontTx/>
              <a:buAutoNum type="arabicPeriod"/>
            </a:pPr>
            <a:r>
              <a:rPr lang="en-US" altLang="en-US" smtClean="0">
                <a:latin typeface="Arial" panose="020B0604020202020204" pitchFamily="34" charset="0"/>
              </a:rPr>
              <a:t>Requirement satisfaction/derivation</a:t>
            </a:r>
          </a:p>
          <a:p>
            <a:pPr marL="223838" indent="-223838" defTabSz="900113">
              <a:buFontTx/>
              <a:buAutoNum type="arabicPeriod"/>
            </a:pPr>
            <a:r>
              <a:rPr lang="en-US" altLang="en-US" smtClean="0">
                <a:latin typeface="Arial" panose="020B0604020202020204" pitchFamily="34" charset="0"/>
              </a:rPr>
              <a:t>Value Binding/Parametrics</a:t>
            </a:r>
          </a:p>
          <a:p>
            <a:pPr marL="223838" indent="-223838" defTabSz="900113">
              <a:buFontTx/>
              <a:buAutoNum type="arabicPeriod"/>
            </a:pPr>
            <a:r>
              <a:rPr lang="en-US" altLang="en-US" smtClean="0">
                <a:latin typeface="Arial" panose="020B0604020202020204" pitchFamily="34" charset="0"/>
              </a:rPr>
              <a:t>Requirement Verification</a:t>
            </a:r>
          </a:p>
        </p:txBody>
      </p:sp>
    </p:spTree>
    <p:extLst>
      <p:ext uri="{BB962C8B-B14F-4D97-AF65-F5344CB8AC3E}">
        <p14:creationId xmlns:p14="http://schemas.microsoft.com/office/powerpoint/2010/main" val="2933662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Ground station and spacecraft</a:t>
            </a:r>
          </a:p>
          <a:p>
            <a:r>
              <a:rPr lang="en-US" dirty="0" smtClean="0"/>
              <a:t>Spacecraft sends data, to ground station, ground station pings</a:t>
            </a:r>
          </a:p>
          <a:p>
            <a:r>
              <a:rPr lang="en-US" dirty="0" smtClean="0"/>
              <a:t>Spacecraft is in eclipse, or not, collects power, uses power</a:t>
            </a:r>
          </a:p>
          <a:p>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5</a:t>
            </a:fld>
            <a:endParaRPr lang="en-US"/>
          </a:p>
        </p:txBody>
      </p:sp>
    </p:spTree>
    <p:extLst>
      <p:ext uri="{BB962C8B-B14F-4D97-AF65-F5344CB8AC3E}">
        <p14:creationId xmlns:p14="http://schemas.microsoft.com/office/powerpoint/2010/main" val="1401537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Ground station and spacecraft</a:t>
            </a:r>
          </a:p>
          <a:p>
            <a:r>
              <a:rPr lang="en-US" dirty="0" smtClean="0"/>
              <a:t>Spacecraft sends data, to ground station, ground station pings</a:t>
            </a:r>
          </a:p>
          <a:p>
            <a:r>
              <a:rPr lang="en-US" dirty="0" smtClean="0"/>
              <a:t>Spacecraft is in eclipse, or not, collects power, uses power</a:t>
            </a:r>
          </a:p>
          <a:p>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6</a:t>
            </a:fld>
            <a:endParaRPr lang="en-US"/>
          </a:p>
        </p:txBody>
      </p:sp>
    </p:spTree>
    <p:extLst>
      <p:ext uri="{BB962C8B-B14F-4D97-AF65-F5344CB8AC3E}">
        <p14:creationId xmlns:p14="http://schemas.microsoft.com/office/powerpoint/2010/main" val="192057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an instance of a </a:t>
            </a:r>
            <a:r>
              <a:rPr lang="en-US" b="1" dirty="0" err="1" smtClean="0"/>
              <a:t>behaviored</a:t>
            </a:r>
            <a:r>
              <a:rPr lang="en-US" b="1" dirty="0" smtClean="0"/>
              <a:t> classifier</a:t>
            </a:r>
            <a:r>
              <a:rPr lang="en-US" dirty="0" smtClean="0"/>
              <a:t> is created, its classifier </a:t>
            </a:r>
            <a:r>
              <a:rPr lang="en-US" dirty="0" smtClean="0">
                <a:hlinkClick r:id="rId3"/>
              </a:rPr>
              <a:t>behavior</a:t>
            </a:r>
            <a:r>
              <a:rPr lang="en-US" dirty="0" smtClean="0"/>
              <a:t> is invoked.</a:t>
            </a:r>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7</a:t>
            </a:fld>
            <a:endParaRPr lang="en-US"/>
          </a:p>
        </p:txBody>
      </p:sp>
    </p:spTree>
    <p:extLst>
      <p:ext uri="{BB962C8B-B14F-4D97-AF65-F5344CB8AC3E}">
        <p14:creationId xmlns:p14="http://schemas.microsoft.com/office/powerpoint/2010/main" val="20382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sure to talk about guards here</a:t>
            </a:r>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11</a:t>
            </a:fld>
            <a:endParaRPr lang="en-US"/>
          </a:p>
        </p:txBody>
      </p:sp>
    </p:spTree>
    <p:extLst>
      <p:ext uri="{BB962C8B-B14F-4D97-AF65-F5344CB8AC3E}">
        <p14:creationId xmlns:p14="http://schemas.microsoft.com/office/powerpoint/2010/main" val="1081732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merge with previous slide)</a:t>
            </a:r>
          </a:p>
          <a:p>
            <a:r>
              <a:rPr lang="en-US" dirty="0" smtClean="0"/>
              <a:t>Variety of other notations supported</a:t>
            </a:r>
          </a:p>
          <a:p>
            <a:r>
              <a:rPr lang="en-US" dirty="0" smtClean="0"/>
              <a:t>E.g.: JavaScript can be embedded</a:t>
            </a:r>
          </a:p>
          <a:p>
            <a:r>
              <a:rPr lang="en-US" dirty="0" smtClean="0"/>
              <a:t>Also supports foundational UML (</a:t>
            </a:r>
            <a:r>
              <a:rPr lang="en-US" dirty="0" err="1" smtClean="0"/>
              <a:t>fUML</a:t>
            </a:r>
            <a:r>
              <a:rPr lang="en-US" dirty="0" smtClean="0"/>
              <a:t>)</a:t>
            </a:r>
          </a:p>
          <a:p>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14</a:t>
            </a:fld>
            <a:endParaRPr lang="en-US"/>
          </a:p>
        </p:txBody>
      </p:sp>
    </p:spTree>
    <p:extLst>
      <p:ext uri="{BB962C8B-B14F-4D97-AF65-F5344CB8AC3E}">
        <p14:creationId xmlns:p14="http://schemas.microsoft.com/office/powerpoint/2010/main" val="1500922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merge with previous slide)</a:t>
            </a:r>
          </a:p>
          <a:p>
            <a:r>
              <a:rPr lang="en-US" dirty="0" smtClean="0"/>
              <a:t>Variety of other notations supported</a:t>
            </a:r>
          </a:p>
          <a:p>
            <a:r>
              <a:rPr lang="en-US" dirty="0" smtClean="0"/>
              <a:t>E.g.: JavaScript can be embedded</a:t>
            </a:r>
          </a:p>
          <a:p>
            <a:r>
              <a:rPr lang="en-US" dirty="0" smtClean="0"/>
              <a:t>Also supports foundational UML (</a:t>
            </a:r>
            <a:r>
              <a:rPr lang="en-US" dirty="0" err="1" smtClean="0"/>
              <a:t>fUML</a:t>
            </a:r>
            <a:r>
              <a:rPr lang="en-US" dirty="0" smtClean="0"/>
              <a:t>)</a:t>
            </a:r>
          </a:p>
          <a:p>
            <a:endParaRPr lang="en-US" dirty="0"/>
          </a:p>
        </p:txBody>
      </p:sp>
      <p:sp>
        <p:nvSpPr>
          <p:cNvPr id="4" name="Slide Number Placeholder 3"/>
          <p:cNvSpPr>
            <a:spLocks noGrp="1"/>
          </p:cNvSpPr>
          <p:nvPr>
            <p:ph type="sldNum" sz="quarter" idx="10"/>
          </p:nvPr>
        </p:nvSpPr>
        <p:spPr/>
        <p:txBody>
          <a:bodyPr/>
          <a:lstStyle/>
          <a:p>
            <a:fld id="{7E9D434A-3D08-6B42-8CC7-6A1CF2D67C95}" type="slidenum">
              <a:rPr lang="en-US" smtClean="0"/>
              <a:t>15</a:t>
            </a:fld>
            <a:endParaRPr lang="en-US"/>
          </a:p>
        </p:txBody>
      </p:sp>
    </p:spTree>
    <p:extLst>
      <p:ext uri="{BB962C8B-B14F-4D97-AF65-F5344CB8AC3E}">
        <p14:creationId xmlns:p14="http://schemas.microsoft.com/office/powerpoint/2010/main" val="359301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17463"/>
            <a:ext cx="9144000" cy="1247776"/>
          </a:xfrm>
          <a:prstGeom prst="rect">
            <a:avLst/>
          </a:prstGeom>
          <a:solidFill>
            <a:srgbClr val="EBEBF3"/>
          </a:solidFill>
          <a:ln w="9525">
            <a:noFill/>
            <a:miter lim="800000"/>
            <a:headEnd/>
            <a:tailEnd/>
          </a:ln>
          <a:effectLst/>
        </p:spPr>
        <p:txBody>
          <a:bodyPr wrap="none" anchor="ctr"/>
          <a:lstStyle/>
          <a:p>
            <a:pPr>
              <a:defRPr/>
            </a:pPr>
            <a:endParaRPr lang="en-US" dirty="0">
              <a:latin typeface="Arial" charset="0"/>
              <a:ea typeface="ＭＳ Ｐゴシック" pitchFamily="-97" charset="-128"/>
            </a:endParaRPr>
          </a:p>
        </p:txBody>
      </p:sp>
      <p:sp>
        <p:nvSpPr>
          <p:cNvPr id="5" name="Rectangle 3"/>
          <p:cNvSpPr>
            <a:spLocks noChangeArrowheads="1"/>
          </p:cNvSpPr>
          <p:nvPr/>
        </p:nvSpPr>
        <p:spPr bwMode="auto">
          <a:xfrm>
            <a:off x="0" y="-17463"/>
            <a:ext cx="9144000" cy="1247776"/>
          </a:xfrm>
          <a:prstGeom prst="rect">
            <a:avLst/>
          </a:prstGeom>
          <a:solidFill>
            <a:srgbClr val="EBEBF3"/>
          </a:solidFill>
          <a:ln w="9525">
            <a:noFill/>
            <a:miter lim="800000"/>
            <a:headEnd/>
            <a:tailEnd/>
          </a:ln>
          <a:effectLst/>
        </p:spPr>
        <p:txBody>
          <a:bodyPr wrap="none" anchor="ctr"/>
          <a:lstStyle/>
          <a:p>
            <a:pPr>
              <a:defRPr/>
            </a:pPr>
            <a:endParaRPr lang="en-US" dirty="0">
              <a:latin typeface="Arial" charset="0"/>
              <a:ea typeface="ＭＳ Ｐゴシック" pitchFamily="-97" charset="-128"/>
            </a:endParaRPr>
          </a:p>
        </p:txBody>
      </p:sp>
      <p:sp>
        <p:nvSpPr>
          <p:cNvPr id="6" name="Oval 4"/>
          <p:cNvSpPr>
            <a:spLocks noChangeArrowheads="1"/>
          </p:cNvSpPr>
          <p:nvPr/>
        </p:nvSpPr>
        <p:spPr bwMode="auto">
          <a:xfrm>
            <a:off x="720725" y="314325"/>
            <a:ext cx="587375" cy="587375"/>
          </a:xfrm>
          <a:prstGeom prst="ellipse">
            <a:avLst/>
          </a:prstGeom>
          <a:solidFill>
            <a:schemeClr val="bg1"/>
          </a:solidFill>
          <a:ln w="9525">
            <a:noFill/>
            <a:round/>
            <a:headEnd/>
            <a:tailEnd/>
          </a:ln>
          <a:effectLst/>
        </p:spPr>
        <p:txBody>
          <a:bodyPr wrap="none" anchor="ctr"/>
          <a:lstStyle/>
          <a:p>
            <a:pPr>
              <a:defRPr/>
            </a:pPr>
            <a:endParaRPr lang="en-US" dirty="0">
              <a:latin typeface="Arial" charset="0"/>
              <a:ea typeface="ＭＳ Ｐゴシック" pitchFamily="-97" charset="-128"/>
            </a:endParaRPr>
          </a:p>
        </p:txBody>
      </p:sp>
      <p:pic>
        <p:nvPicPr>
          <p:cNvPr id="7" name="Picture 5"/>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69925" y="301625"/>
            <a:ext cx="769938" cy="649288"/>
          </a:xfrm>
          <a:prstGeom prst="rect">
            <a:avLst/>
          </a:prstGeom>
          <a:noFill/>
          <a:ln w="9525">
            <a:noFill/>
            <a:miter lim="800000"/>
            <a:headEnd/>
            <a:tailEnd/>
          </a:ln>
        </p:spPr>
      </p:pic>
      <p:sp>
        <p:nvSpPr>
          <p:cNvPr id="8" name="Rectangle 7"/>
          <p:cNvSpPr>
            <a:spLocks noChangeArrowheads="1"/>
          </p:cNvSpPr>
          <p:nvPr/>
        </p:nvSpPr>
        <p:spPr bwMode="auto">
          <a:xfrm>
            <a:off x="1295400" y="523875"/>
            <a:ext cx="1504950" cy="276225"/>
          </a:xfrm>
          <a:prstGeom prst="rect">
            <a:avLst/>
          </a:prstGeom>
          <a:noFill/>
          <a:ln w="9525">
            <a:noFill/>
            <a:miter lim="800000"/>
            <a:headEnd/>
            <a:tailEnd/>
          </a:ln>
          <a:effectLst/>
        </p:spPr>
        <p:txBody>
          <a:bodyPr wrap="none">
            <a:spAutoFit/>
          </a:bodyPr>
          <a:lstStyle/>
          <a:p>
            <a:pPr eaLnBrk="0" hangingPunct="0">
              <a:defRPr/>
            </a:pPr>
            <a:r>
              <a:rPr lang="en-US" sz="600" i="0" dirty="0">
                <a:solidFill>
                  <a:srgbClr val="000000"/>
                </a:solidFill>
                <a:latin typeface="Helvetica" pitchFamily="-97" charset="0"/>
                <a:ea typeface="ＭＳ Ｐゴシック" pitchFamily="-97" charset="-128"/>
              </a:rPr>
              <a:t>Jet Propulsion Laboratory</a:t>
            </a:r>
            <a:endParaRPr lang="en-US" sz="600" i="0" dirty="0">
              <a:solidFill>
                <a:schemeClr val="tx1"/>
              </a:solidFill>
              <a:latin typeface="Helvetica" pitchFamily="-97" charset="0"/>
              <a:ea typeface="ＭＳ Ｐゴシック" pitchFamily="-97" charset="-128"/>
            </a:endParaRPr>
          </a:p>
          <a:p>
            <a:pPr eaLnBrk="0" hangingPunct="0">
              <a:defRPr/>
            </a:pPr>
            <a:r>
              <a:rPr lang="en-US" sz="600" b="0" i="0" dirty="0">
                <a:solidFill>
                  <a:schemeClr val="tx1"/>
                </a:solidFill>
                <a:latin typeface="Helvetica" pitchFamily="-97" charset="0"/>
                <a:ea typeface="ＭＳ Ｐゴシック" pitchFamily="-97" charset="-128"/>
              </a:rPr>
              <a:t>California Institute of Technology</a:t>
            </a:r>
          </a:p>
        </p:txBody>
      </p:sp>
      <p:sp>
        <p:nvSpPr>
          <p:cNvPr id="9" name="Line 8"/>
          <p:cNvSpPr>
            <a:spLocks noChangeShapeType="1"/>
          </p:cNvSpPr>
          <p:nvPr/>
        </p:nvSpPr>
        <p:spPr bwMode="auto">
          <a:xfrm flipH="1">
            <a:off x="2605088" y="331788"/>
            <a:ext cx="1587" cy="774700"/>
          </a:xfrm>
          <a:prstGeom prst="line">
            <a:avLst/>
          </a:prstGeom>
          <a:noFill/>
          <a:ln w="28575">
            <a:solidFill>
              <a:schemeClr val="bg1"/>
            </a:solidFill>
            <a:round/>
            <a:headEnd/>
            <a:tailEnd/>
          </a:ln>
          <a:effectLst/>
        </p:spPr>
        <p:txBody>
          <a:bodyPr wrap="none" anchor="ctr"/>
          <a:lstStyle/>
          <a:p>
            <a:pPr>
              <a:defRPr/>
            </a:pPr>
            <a:endParaRPr lang="en-US" dirty="0">
              <a:latin typeface="Arial" pitchFamily="-112" charset="0"/>
              <a:ea typeface="+mn-ea"/>
            </a:endParaRPr>
          </a:p>
        </p:txBody>
      </p:sp>
      <p:pic>
        <p:nvPicPr>
          <p:cNvPr id="10" name="Picture 20"/>
          <p:cNvPicPr>
            <a:picLocks noChangeAspect="1" noChangeArrowheads="1"/>
          </p:cNvPicPr>
          <p:nvPr/>
        </p:nvPicPr>
        <p:blipFill>
          <a:blip r:embed="rId3"/>
          <a:srcRect t="9378"/>
          <a:stretch>
            <a:fillRect/>
          </a:stretch>
        </p:blipFill>
        <p:spPr bwMode="auto">
          <a:xfrm>
            <a:off x="0" y="0"/>
            <a:ext cx="9144000" cy="6858000"/>
          </a:xfrm>
          <a:prstGeom prst="rect">
            <a:avLst/>
          </a:prstGeom>
          <a:noFill/>
          <a:ln w="9525">
            <a:noFill/>
            <a:miter lim="800000"/>
            <a:headEnd/>
            <a:tailEnd/>
          </a:ln>
        </p:spPr>
      </p:pic>
      <p:sp>
        <p:nvSpPr>
          <p:cNvPr id="11" name="Line 10"/>
          <p:cNvSpPr>
            <a:spLocks noChangeShapeType="1"/>
          </p:cNvSpPr>
          <p:nvPr/>
        </p:nvSpPr>
        <p:spPr bwMode="auto">
          <a:xfrm>
            <a:off x="3136900" y="425450"/>
            <a:ext cx="0" cy="2881313"/>
          </a:xfrm>
          <a:prstGeom prst="line">
            <a:avLst/>
          </a:prstGeom>
          <a:noFill/>
          <a:ln w="19050">
            <a:solidFill>
              <a:schemeClr val="bg1"/>
            </a:solidFill>
            <a:round/>
            <a:headEnd/>
            <a:tailEnd/>
          </a:ln>
          <a:effectLst/>
        </p:spPr>
        <p:txBody>
          <a:bodyPr wrap="none" anchor="ctr"/>
          <a:lstStyle/>
          <a:p>
            <a:pPr>
              <a:defRPr/>
            </a:pPr>
            <a:endParaRPr lang="en-US" dirty="0">
              <a:latin typeface="Arial" pitchFamily="-112" charset="0"/>
              <a:ea typeface="+mn-ea"/>
            </a:endParaRPr>
          </a:p>
        </p:txBody>
      </p:sp>
      <p:sp>
        <p:nvSpPr>
          <p:cNvPr id="12" name="Rectangle 11"/>
          <p:cNvSpPr>
            <a:spLocks noChangeArrowheads="1"/>
          </p:cNvSpPr>
          <p:nvPr/>
        </p:nvSpPr>
        <p:spPr bwMode="auto">
          <a:xfrm>
            <a:off x="1246188" y="728663"/>
            <a:ext cx="1673225" cy="825500"/>
          </a:xfrm>
          <a:prstGeom prst="rect">
            <a:avLst/>
          </a:prstGeom>
          <a:noFill/>
          <a:ln w="9525">
            <a:noFill/>
            <a:miter lim="800000"/>
            <a:headEnd/>
            <a:tailEnd/>
          </a:ln>
          <a:effectLst/>
        </p:spPr>
        <p:txBody>
          <a:bodyPr wrap="none">
            <a:spAutoFit/>
          </a:bodyPr>
          <a:lstStyle/>
          <a:p>
            <a:pPr>
              <a:defRPr/>
            </a:pPr>
            <a:r>
              <a:rPr lang="en-US" sz="800" b="0" i="0" dirty="0">
                <a:solidFill>
                  <a:schemeClr val="tx1"/>
                </a:solidFill>
                <a:latin typeface="Arial" charset="0"/>
                <a:ea typeface="ＭＳ Ｐゴシック" pitchFamily="-97" charset="-128"/>
              </a:rPr>
              <a:t>National Aeronautics and </a:t>
            </a:r>
            <a:br>
              <a:rPr lang="en-US" sz="800" b="0" i="0" dirty="0">
                <a:solidFill>
                  <a:schemeClr val="tx1"/>
                </a:solidFill>
                <a:latin typeface="Arial" charset="0"/>
                <a:ea typeface="ＭＳ Ｐゴシック" pitchFamily="-97" charset="-128"/>
              </a:rPr>
            </a:br>
            <a:r>
              <a:rPr lang="en-US" sz="800" b="0" i="0" dirty="0">
                <a:solidFill>
                  <a:schemeClr val="tx1"/>
                </a:solidFill>
                <a:latin typeface="Arial" charset="0"/>
                <a:ea typeface="ＭＳ Ｐゴシック" pitchFamily="-97" charset="-128"/>
              </a:rPr>
              <a:t>Space Administration</a:t>
            </a:r>
          </a:p>
          <a:p>
            <a:pPr>
              <a:defRPr/>
            </a:pPr>
            <a:endParaRPr lang="en-US" sz="800" b="0" i="0" dirty="0">
              <a:solidFill>
                <a:schemeClr val="tx1"/>
              </a:solidFill>
              <a:latin typeface="Arial" charset="0"/>
              <a:ea typeface="ＭＳ Ｐゴシック" pitchFamily="-97" charset="-128"/>
            </a:endParaRPr>
          </a:p>
          <a:p>
            <a:pPr>
              <a:defRPr/>
            </a:pPr>
            <a:r>
              <a:rPr lang="en-US" sz="800" i="0" dirty="0">
                <a:solidFill>
                  <a:schemeClr val="tx1"/>
                </a:solidFill>
                <a:latin typeface="Arial" charset="0"/>
                <a:ea typeface="ＭＳ Ｐゴシック" pitchFamily="-97" charset="-128"/>
              </a:rPr>
              <a:t>Jet Propulsion Laboratory</a:t>
            </a:r>
          </a:p>
          <a:p>
            <a:pPr>
              <a:defRPr/>
            </a:pPr>
            <a:r>
              <a:rPr lang="en-US" sz="800" b="0" i="0" dirty="0">
                <a:solidFill>
                  <a:schemeClr val="tx1"/>
                </a:solidFill>
                <a:latin typeface="Arial" charset="0"/>
                <a:ea typeface="ＭＳ Ｐゴシック" pitchFamily="-97" charset="-128"/>
              </a:rPr>
              <a:t>California Institute of Technology</a:t>
            </a:r>
          </a:p>
          <a:p>
            <a:pPr>
              <a:defRPr/>
            </a:pPr>
            <a:r>
              <a:rPr lang="en-US" sz="800" b="0" i="0" dirty="0">
                <a:solidFill>
                  <a:schemeClr val="tx1"/>
                </a:solidFill>
                <a:latin typeface="Arial" charset="0"/>
                <a:ea typeface="ＭＳ Ｐゴシック" pitchFamily="-97" charset="-128"/>
              </a:rPr>
              <a:t>Pasadena, California</a:t>
            </a:r>
          </a:p>
        </p:txBody>
      </p:sp>
      <p:grpSp>
        <p:nvGrpSpPr>
          <p:cNvPr id="13" name="Group 12"/>
          <p:cNvGrpSpPr>
            <a:grpSpLocks/>
          </p:cNvGrpSpPr>
          <p:nvPr/>
        </p:nvGrpSpPr>
        <p:grpSpPr bwMode="auto">
          <a:xfrm>
            <a:off x="549275" y="793750"/>
            <a:ext cx="769938" cy="649288"/>
            <a:chOff x="422" y="190"/>
            <a:chExt cx="485" cy="409"/>
          </a:xfrm>
        </p:grpSpPr>
        <p:sp>
          <p:nvSpPr>
            <p:cNvPr id="14" name="Oval 13"/>
            <p:cNvSpPr>
              <a:spLocks noChangeArrowheads="1"/>
            </p:cNvSpPr>
            <p:nvPr/>
          </p:nvSpPr>
          <p:spPr bwMode="auto">
            <a:xfrm>
              <a:off x="454" y="198"/>
              <a:ext cx="370" cy="370"/>
            </a:xfrm>
            <a:prstGeom prst="ellipse">
              <a:avLst/>
            </a:prstGeom>
            <a:solidFill>
              <a:schemeClr val="bg1"/>
            </a:solidFill>
            <a:ln w="9525">
              <a:noFill/>
              <a:round/>
              <a:headEnd/>
              <a:tailEnd/>
            </a:ln>
            <a:effectLst/>
          </p:spPr>
          <p:txBody>
            <a:bodyPr wrap="none" anchor="ctr"/>
            <a:lstStyle/>
            <a:p>
              <a:pPr>
                <a:defRPr/>
              </a:pPr>
              <a:endParaRPr lang="en-US" dirty="0">
                <a:latin typeface="Arial" charset="0"/>
                <a:ea typeface="ＭＳ Ｐゴシック" pitchFamily="-97" charset="-128"/>
              </a:endParaRPr>
            </a:p>
          </p:txBody>
        </p:sp>
        <p:pic>
          <p:nvPicPr>
            <p:cNvPr id="15" name="Picture 25"/>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22" y="190"/>
              <a:ext cx="485" cy="409"/>
            </a:xfrm>
            <a:prstGeom prst="rect">
              <a:avLst/>
            </a:prstGeom>
            <a:noFill/>
            <a:ln w="9525">
              <a:noFill/>
              <a:miter lim="800000"/>
              <a:headEnd/>
              <a:tailEnd/>
            </a:ln>
          </p:spPr>
        </p:pic>
      </p:grpSp>
      <p:sp>
        <p:nvSpPr>
          <p:cNvPr id="588815" name="Rectangle 15"/>
          <p:cNvSpPr>
            <a:spLocks noGrp="1" noChangeArrowheads="1"/>
          </p:cNvSpPr>
          <p:nvPr>
            <p:ph type="ctrTitle" sz="quarter"/>
          </p:nvPr>
        </p:nvSpPr>
        <p:spPr>
          <a:xfrm>
            <a:off x="3235325" y="404813"/>
            <a:ext cx="5527675" cy="1074737"/>
          </a:xfrm>
        </p:spPr>
        <p:txBody>
          <a:bodyPr/>
          <a:lstStyle>
            <a:lvl1pPr>
              <a:defRPr b="1"/>
            </a:lvl1pPr>
          </a:lstStyle>
          <a:p>
            <a:r>
              <a:rPr lang="en-US" smtClean="0"/>
              <a:t>Click to edit Master title style</a:t>
            </a:r>
            <a:endParaRPr lang="en-US"/>
          </a:p>
        </p:txBody>
      </p:sp>
      <p:sp>
        <p:nvSpPr>
          <p:cNvPr id="588816" name="Rectangle 16"/>
          <p:cNvSpPr>
            <a:spLocks noGrp="1" noChangeArrowheads="1"/>
          </p:cNvSpPr>
          <p:nvPr>
            <p:ph type="subTitle" sz="quarter" idx="1"/>
          </p:nvPr>
        </p:nvSpPr>
        <p:spPr>
          <a:xfrm>
            <a:off x="3252788" y="1549400"/>
            <a:ext cx="5524500" cy="1771650"/>
          </a:xfrm>
        </p:spPr>
        <p:txBody>
          <a:bodyPr/>
          <a:lstStyle>
            <a:lvl1pPr marL="0" indent="0">
              <a:buFont typeface="Times New Roman" pitchFamily="-112" charset="0"/>
              <a:buNone/>
              <a:defRPr sz="1400" b="1"/>
            </a:lvl1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894013" y="225425"/>
            <a:ext cx="5573712"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439863"/>
            <a:ext cx="3810000" cy="49323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439863"/>
            <a:ext cx="3810000" cy="2389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81450"/>
            <a:ext cx="3810000" cy="2390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2"/>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894013" y="225425"/>
            <a:ext cx="5573712"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3980289"/>
            <a:ext cx="3810000" cy="23919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2"/>
          </p:nvPr>
        </p:nvSpPr>
        <p:spPr>
          <a:xfrm>
            <a:off x="4648200" y="1439863"/>
            <a:ext cx="3810000" cy="2389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81450"/>
            <a:ext cx="3810000" cy="2390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2"/>
          <p:cNvSpPr>
            <a:spLocks noGrp="1" noChangeArrowheads="1"/>
          </p:cNvSpPr>
          <p:nvPr>
            <p:ph type="ftr" sz="quarter" idx="10"/>
          </p:nvPr>
        </p:nvSpPr>
        <p:spPr>
          <a:ln/>
        </p:spPr>
        <p:txBody>
          <a:bodyPr/>
          <a:lstStyle>
            <a:lvl1pPr>
              <a:defRPr/>
            </a:lvl1pPr>
          </a:lstStyle>
          <a:p>
            <a:endParaRPr lang="en-US"/>
          </a:p>
        </p:txBody>
      </p:sp>
      <p:sp>
        <p:nvSpPr>
          <p:cNvPr id="7" name="Content Placeholder 3"/>
          <p:cNvSpPr>
            <a:spLocks noGrp="1"/>
          </p:cNvSpPr>
          <p:nvPr>
            <p:ph sz="quarter" idx="11"/>
          </p:nvPr>
        </p:nvSpPr>
        <p:spPr>
          <a:xfrm>
            <a:off x="685800" y="1442253"/>
            <a:ext cx="3810000" cy="2389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894013" y="225425"/>
            <a:ext cx="5573712"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439863"/>
            <a:ext cx="3810000" cy="49323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439863"/>
            <a:ext cx="3810000" cy="4932362"/>
          </a:xfrm>
        </p:spPr>
        <p:txBody>
          <a:bodyPr/>
          <a:lstStyle/>
          <a:p>
            <a:pPr lvl="0"/>
            <a:r>
              <a:rPr lang="en-US" noProof="0" smtClean="0"/>
              <a:t>Click icon to add chart</a:t>
            </a:r>
            <a:endParaRPr lang="en-US" noProof="0" dirty="0" smtClean="0"/>
          </a:p>
        </p:txBody>
      </p:sp>
      <p:sp>
        <p:nvSpPr>
          <p:cNvPr id="5" name="Rectangle 12"/>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ck Cover">
    <p:spTree>
      <p:nvGrpSpPr>
        <p:cNvPr id="1" name=""/>
        <p:cNvGrpSpPr/>
        <p:nvPr/>
      </p:nvGrpSpPr>
      <p:grpSpPr>
        <a:xfrm>
          <a:off x="0" y="0"/>
          <a:ext cx="0" cy="0"/>
          <a:chOff x="0" y="0"/>
          <a:chExt cx="0" cy="0"/>
        </a:xfrm>
      </p:grpSpPr>
      <p:grpSp>
        <p:nvGrpSpPr>
          <p:cNvPr id="2" name="Group 1"/>
          <p:cNvGrpSpPr/>
          <p:nvPr userDrawn="1"/>
        </p:nvGrpSpPr>
        <p:grpSpPr>
          <a:xfrm>
            <a:off x="1" y="2541307"/>
            <a:ext cx="9144000" cy="1671874"/>
            <a:chOff x="1" y="2541307"/>
            <a:chExt cx="9144000" cy="1671874"/>
          </a:xfrm>
        </p:grpSpPr>
        <p:sp>
          <p:nvSpPr>
            <p:cNvPr id="4" name="TextBox 3"/>
            <p:cNvSpPr txBox="1"/>
            <p:nvPr userDrawn="1"/>
          </p:nvSpPr>
          <p:spPr>
            <a:xfrm>
              <a:off x="1" y="3843849"/>
              <a:ext cx="9144000" cy="369332"/>
            </a:xfrm>
            <a:prstGeom prst="rect">
              <a:avLst/>
            </a:prstGeom>
            <a:noFill/>
          </p:spPr>
          <p:txBody>
            <a:bodyPr wrap="square" rtlCol="0">
              <a:spAutoFit/>
            </a:bodyPr>
            <a:lstStyle/>
            <a:p>
              <a:pPr algn="ctr"/>
              <a:r>
                <a:rPr lang="en-US" kern="500" spc="200" dirty="0">
                  <a:solidFill>
                    <a:srgbClr val="BA0C2F"/>
                  </a:solidFill>
                </a:rPr>
                <a:t>jpl.nasa.gov</a:t>
              </a:r>
            </a:p>
          </p:txBody>
        </p:sp>
        <p:cxnSp>
          <p:nvCxnSpPr>
            <p:cNvPr id="6" name="Straight Connector 5"/>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8" name="Picture 7" descr="Tribrand_ColorBlackText_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2943" y="2541307"/>
              <a:ext cx="4378114" cy="938168"/>
            </a:xfrm>
            <a:prstGeom prst="rect">
              <a:avLst/>
            </a:prstGeom>
          </p:spPr>
        </p:pic>
      </p:grpSp>
    </p:spTree>
    <p:extLst>
      <p:ext uri="{BB962C8B-B14F-4D97-AF65-F5344CB8AC3E}">
        <p14:creationId xmlns:p14="http://schemas.microsoft.com/office/powerpoint/2010/main" val="3902797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39772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36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439863"/>
            <a:ext cx="3810000" cy="4932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39863"/>
            <a:ext cx="3810000" cy="4932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2"/>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2"/>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894013" y="225425"/>
            <a:ext cx="5573712"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439863"/>
            <a:ext cx="7772400" cy="4932362"/>
          </a:xfrm>
        </p:spPr>
        <p:txBody>
          <a:bodyPr/>
          <a:lstStyle/>
          <a:p>
            <a:pPr lvl="0"/>
            <a:r>
              <a:rPr lang="en-US" noProof="0" smtClean="0"/>
              <a:t>Click icon to add table</a:t>
            </a:r>
            <a:endParaRPr lang="en-US" noProof="0" dirty="0" smtClean="0"/>
          </a:p>
        </p:txBody>
      </p:sp>
      <p:sp>
        <p:nvSpPr>
          <p:cNvPr id="4" name="Rectangle 12"/>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94013" y="225425"/>
            <a:ext cx="5573712"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439863"/>
            <a:ext cx="3810000" cy="49323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39863"/>
            <a:ext cx="3810000" cy="49323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2"/>
          <p:cNvSpPr>
            <a:spLocks noGrp="1" noChangeArrowheads="1"/>
          </p:cNvSpPr>
          <p:nvPr>
            <p:ph type="ftr" sz="quarter" idx="10"/>
          </p:nvPr>
        </p:nvSpPr>
        <p:spPr>
          <a:ln/>
        </p:spPr>
        <p:txBody>
          <a:bodyPr/>
          <a:lstStyle>
            <a:lvl1pPr>
              <a:defRPr/>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7778" name="Rectangle 2"/>
          <p:cNvSpPr>
            <a:spLocks noChangeArrowheads="1"/>
          </p:cNvSpPr>
          <p:nvPr/>
        </p:nvSpPr>
        <p:spPr bwMode="auto">
          <a:xfrm>
            <a:off x="0" y="-17463"/>
            <a:ext cx="9144000" cy="1247776"/>
          </a:xfrm>
          <a:prstGeom prst="rect">
            <a:avLst/>
          </a:prstGeom>
          <a:solidFill>
            <a:srgbClr val="EBEBF3"/>
          </a:solidFill>
          <a:ln w="9525">
            <a:noFill/>
            <a:miter lim="800000"/>
            <a:headEnd/>
            <a:tailEnd/>
          </a:ln>
          <a:effectLst/>
        </p:spPr>
        <p:txBody>
          <a:bodyPr wrap="none" anchor="ctr"/>
          <a:lstStyle/>
          <a:p>
            <a:pPr>
              <a:defRPr/>
            </a:pPr>
            <a:endParaRPr lang="en-US" dirty="0">
              <a:latin typeface="Arial" charset="0"/>
              <a:ea typeface="ＭＳ Ｐゴシック" pitchFamily="-97" charset="-128"/>
            </a:endParaRPr>
          </a:p>
        </p:txBody>
      </p:sp>
      <p:pic>
        <p:nvPicPr>
          <p:cNvPr id="1027" name="Picture 3"/>
          <p:cNvPicPr>
            <a:picLocks noChangeAspect="1" noChangeArrowheads="1"/>
          </p:cNvPicPr>
          <p:nvPr/>
        </p:nvPicPr>
        <p:blipFill>
          <a:blip r:embed="rId16">
            <a:clrChange>
              <a:clrFrom>
                <a:srgbClr val="FFFFFF"/>
              </a:clrFrom>
              <a:clrTo>
                <a:srgbClr val="FFFFFF">
                  <a:alpha val="0"/>
                </a:srgbClr>
              </a:clrTo>
            </a:clrChange>
          </a:blip>
          <a:srcRect/>
          <a:stretch>
            <a:fillRect/>
          </a:stretch>
        </p:blipFill>
        <p:spPr bwMode="auto">
          <a:xfrm>
            <a:off x="500063" y="304800"/>
            <a:ext cx="769937" cy="649288"/>
          </a:xfrm>
          <a:prstGeom prst="rect">
            <a:avLst/>
          </a:prstGeom>
          <a:noFill/>
          <a:ln w="9525">
            <a:noFill/>
            <a:miter lim="800000"/>
            <a:headEnd/>
            <a:tailEnd/>
          </a:ln>
        </p:spPr>
      </p:pic>
      <p:sp>
        <p:nvSpPr>
          <p:cNvPr id="587780" name="Oval 4"/>
          <p:cNvSpPr>
            <a:spLocks noChangeArrowheads="1"/>
          </p:cNvSpPr>
          <p:nvPr/>
        </p:nvSpPr>
        <p:spPr bwMode="auto">
          <a:xfrm>
            <a:off x="568325" y="314325"/>
            <a:ext cx="587375" cy="587375"/>
          </a:xfrm>
          <a:prstGeom prst="ellipse">
            <a:avLst/>
          </a:prstGeom>
          <a:solidFill>
            <a:schemeClr val="bg1"/>
          </a:solidFill>
          <a:ln w="9525">
            <a:noFill/>
            <a:round/>
            <a:headEnd/>
            <a:tailEnd/>
          </a:ln>
          <a:effectLst/>
        </p:spPr>
        <p:txBody>
          <a:bodyPr wrap="none" anchor="ctr"/>
          <a:lstStyle/>
          <a:p>
            <a:pPr>
              <a:defRPr/>
            </a:pPr>
            <a:endParaRPr lang="en-US" dirty="0">
              <a:latin typeface="Arial" charset="0"/>
              <a:ea typeface="ＭＳ Ｐゴシック" pitchFamily="-97" charset="-128"/>
            </a:endParaRPr>
          </a:p>
        </p:txBody>
      </p:sp>
      <p:sp>
        <p:nvSpPr>
          <p:cNvPr id="587781" name="Rectangle 5"/>
          <p:cNvSpPr>
            <a:spLocks noChangeArrowheads="1"/>
          </p:cNvSpPr>
          <p:nvPr/>
        </p:nvSpPr>
        <p:spPr bwMode="auto">
          <a:xfrm>
            <a:off x="0" y="0"/>
            <a:ext cx="9144000" cy="1247775"/>
          </a:xfrm>
          <a:prstGeom prst="rect">
            <a:avLst/>
          </a:prstGeom>
          <a:solidFill>
            <a:srgbClr val="EBEBF3"/>
          </a:solidFill>
          <a:ln w="9525">
            <a:noFill/>
            <a:miter lim="800000"/>
            <a:headEnd/>
            <a:tailEnd/>
          </a:ln>
          <a:effectLst/>
        </p:spPr>
        <p:txBody>
          <a:bodyPr wrap="none" anchor="ctr"/>
          <a:lstStyle/>
          <a:p>
            <a:pPr>
              <a:defRPr/>
            </a:pPr>
            <a:endParaRPr lang="en-US" dirty="0">
              <a:latin typeface="Arial" charset="0"/>
              <a:ea typeface="ＭＳ Ｐゴシック" pitchFamily="-97" charset="-128"/>
            </a:endParaRPr>
          </a:p>
        </p:txBody>
      </p:sp>
      <p:sp>
        <p:nvSpPr>
          <p:cNvPr id="587782" name="Oval 6"/>
          <p:cNvSpPr>
            <a:spLocks noChangeArrowheads="1"/>
          </p:cNvSpPr>
          <p:nvPr/>
        </p:nvSpPr>
        <p:spPr bwMode="auto">
          <a:xfrm>
            <a:off x="509588" y="314325"/>
            <a:ext cx="587375" cy="587375"/>
          </a:xfrm>
          <a:prstGeom prst="ellipse">
            <a:avLst/>
          </a:prstGeom>
          <a:solidFill>
            <a:schemeClr val="bg1"/>
          </a:solidFill>
          <a:ln w="9525">
            <a:noFill/>
            <a:round/>
            <a:headEnd/>
            <a:tailEnd/>
          </a:ln>
          <a:effectLst/>
        </p:spPr>
        <p:txBody>
          <a:bodyPr wrap="none" anchor="ctr"/>
          <a:lstStyle/>
          <a:p>
            <a:pPr>
              <a:defRPr/>
            </a:pPr>
            <a:endParaRPr lang="en-US" dirty="0">
              <a:latin typeface="Arial" charset="0"/>
              <a:ea typeface="ＭＳ Ｐゴシック" pitchFamily="-97" charset="-128"/>
            </a:endParaRPr>
          </a:p>
        </p:txBody>
      </p:sp>
      <p:pic>
        <p:nvPicPr>
          <p:cNvPr id="1031" name="Picture 7"/>
          <p:cNvPicPr>
            <a:picLocks noChangeAspect="1" noChangeArrowheads="1"/>
          </p:cNvPicPr>
          <p:nvPr/>
        </p:nvPicPr>
        <p:blipFill>
          <a:blip r:embed="rId16">
            <a:clrChange>
              <a:clrFrom>
                <a:srgbClr val="FFFFFF"/>
              </a:clrFrom>
              <a:clrTo>
                <a:srgbClr val="FFFFFF">
                  <a:alpha val="0"/>
                </a:srgbClr>
              </a:clrTo>
            </a:clrChange>
          </a:blip>
          <a:srcRect/>
          <a:stretch>
            <a:fillRect/>
          </a:stretch>
        </p:blipFill>
        <p:spPr bwMode="auto">
          <a:xfrm>
            <a:off x="449263" y="301625"/>
            <a:ext cx="769937" cy="649288"/>
          </a:xfrm>
          <a:prstGeom prst="rect">
            <a:avLst/>
          </a:prstGeom>
          <a:noFill/>
          <a:ln w="9525">
            <a:noFill/>
            <a:miter lim="800000"/>
            <a:headEnd/>
            <a:tailEnd/>
          </a:ln>
        </p:spPr>
      </p:pic>
      <p:sp>
        <p:nvSpPr>
          <p:cNvPr id="587785" name="Line 9"/>
          <p:cNvSpPr>
            <a:spLocks noChangeShapeType="1"/>
          </p:cNvSpPr>
          <p:nvPr/>
        </p:nvSpPr>
        <p:spPr bwMode="auto">
          <a:xfrm flipH="1">
            <a:off x="2820988" y="331788"/>
            <a:ext cx="1587" cy="774700"/>
          </a:xfrm>
          <a:prstGeom prst="line">
            <a:avLst/>
          </a:prstGeom>
          <a:noFill/>
          <a:ln w="28575">
            <a:solidFill>
              <a:schemeClr val="bg1"/>
            </a:solidFill>
            <a:round/>
            <a:headEnd/>
            <a:tailEnd/>
          </a:ln>
          <a:effectLst/>
        </p:spPr>
        <p:txBody>
          <a:bodyPr wrap="none" anchor="ctr"/>
          <a:lstStyle/>
          <a:p>
            <a:pPr>
              <a:defRPr/>
            </a:pPr>
            <a:endParaRPr lang="en-US" dirty="0">
              <a:latin typeface="Arial" pitchFamily="-112" charset="0"/>
              <a:ea typeface="+mn-ea"/>
            </a:endParaRPr>
          </a:p>
        </p:txBody>
      </p:sp>
      <p:sp>
        <p:nvSpPr>
          <p:cNvPr id="1033" name="Rectangle 10"/>
          <p:cNvSpPr>
            <a:spLocks noGrp="1" noChangeArrowheads="1"/>
          </p:cNvSpPr>
          <p:nvPr>
            <p:ph type="title"/>
          </p:nvPr>
        </p:nvSpPr>
        <p:spPr bwMode="auto">
          <a:xfrm>
            <a:off x="2894013" y="225425"/>
            <a:ext cx="557371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4" name="Rectangle 11"/>
          <p:cNvSpPr>
            <a:spLocks noGrp="1" noChangeArrowheads="1"/>
          </p:cNvSpPr>
          <p:nvPr>
            <p:ph type="body" idx="1"/>
          </p:nvPr>
        </p:nvSpPr>
        <p:spPr bwMode="auto">
          <a:xfrm>
            <a:off x="774700" y="1409700"/>
            <a:ext cx="7772400" cy="4932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87788" name="Rectangle 12"/>
          <p:cNvSpPr>
            <a:spLocks noGrp="1" noChangeArrowheads="1"/>
          </p:cNvSpPr>
          <p:nvPr>
            <p:ph type="ftr" sz="quarter" idx="3"/>
          </p:nvPr>
        </p:nvSpPr>
        <p:spPr bwMode="auto">
          <a:xfrm>
            <a:off x="657225" y="6500813"/>
            <a:ext cx="3209925" cy="3571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a:latin typeface="Arial" charset="0"/>
                <a:ea typeface="ＭＳ Ｐゴシック" pitchFamily="-97" charset="-128"/>
              </a:defRPr>
            </a:lvl1pPr>
          </a:lstStyle>
          <a:p>
            <a:endParaRPr lang="en-US"/>
          </a:p>
        </p:txBody>
      </p:sp>
      <p:sp>
        <p:nvSpPr>
          <p:cNvPr id="587789" name="Line 13"/>
          <p:cNvSpPr>
            <a:spLocks noChangeShapeType="1"/>
          </p:cNvSpPr>
          <p:nvPr/>
        </p:nvSpPr>
        <p:spPr bwMode="auto">
          <a:xfrm flipH="1">
            <a:off x="2820988" y="331788"/>
            <a:ext cx="1587" cy="774700"/>
          </a:xfrm>
          <a:prstGeom prst="line">
            <a:avLst/>
          </a:prstGeom>
          <a:noFill/>
          <a:ln w="28575">
            <a:solidFill>
              <a:schemeClr val="bg1"/>
            </a:solidFill>
            <a:round/>
            <a:headEnd/>
            <a:tailEnd/>
          </a:ln>
          <a:effectLst/>
        </p:spPr>
        <p:txBody>
          <a:bodyPr wrap="none" anchor="ctr"/>
          <a:lstStyle/>
          <a:p>
            <a:pPr>
              <a:defRPr/>
            </a:pPr>
            <a:endParaRPr lang="en-US" dirty="0">
              <a:latin typeface="Arial" pitchFamily="-112" charset="0"/>
              <a:ea typeface="+mn-ea"/>
            </a:endParaRPr>
          </a:p>
        </p:txBody>
      </p:sp>
      <p:sp>
        <p:nvSpPr>
          <p:cNvPr id="587790" name="Rectangle 14"/>
          <p:cNvSpPr>
            <a:spLocks noChangeArrowheads="1"/>
          </p:cNvSpPr>
          <p:nvPr/>
        </p:nvSpPr>
        <p:spPr bwMode="auto">
          <a:xfrm>
            <a:off x="1166813" y="246063"/>
            <a:ext cx="1673225" cy="825500"/>
          </a:xfrm>
          <a:prstGeom prst="rect">
            <a:avLst/>
          </a:prstGeom>
          <a:noFill/>
          <a:ln w="9525">
            <a:noFill/>
            <a:miter lim="800000"/>
            <a:headEnd/>
            <a:tailEnd/>
          </a:ln>
          <a:effectLst/>
        </p:spPr>
        <p:txBody>
          <a:bodyPr wrap="none">
            <a:spAutoFit/>
          </a:bodyPr>
          <a:lstStyle/>
          <a:p>
            <a:pPr>
              <a:defRPr/>
            </a:pPr>
            <a:r>
              <a:rPr lang="en-US" sz="800" b="0" i="0" dirty="0">
                <a:solidFill>
                  <a:schemeClr val="tx1"/>
                </a:solidFill>
                <a:latin typeface="Arial" charset="0"/>
                <a:ea typeface="ＭＳ Ｐゴシック" pitchFamily="-97" charset="-128"/>
              </a:rPr>
              <a:t>National Aeronautics and </a:t>
            </a:r>
            <a:br>
              <a:rPr lang="en-US" sz="800" b="0" i="0" dirty="0">
                <a:solidFill>
                  <a:schemeClr val="tx1"/>
                </a:solidFill>
                <a:latin typeface="Arial" charset="0"/>
                <a:ea typeface="ＭＳ Ｐゴシック" pitchFamily="-97" charset="-128"/>
              </a:rPr>
            </a:br>
            <a:r>
              <a:rPr lang="en-US" sz="800" b="0" i="0" dirty="0">
                <a:solidFill>
                  <a:schemeClr val="tx1"/>
                </a:solidFill>
                <a:latin typeface="Arial" charset="0"/>
                <a:ea typeface="ＭＳ Ｐゴシック" pitchFamily="-97" charset="-128"/>
              </a:rPr>
              <a:t>Space Administration</a:t>
            </a:r>
          </a:p>
          <a:p>
            <a:pPr>
              <a:defRPr/>
            </a:pPr>
            <a:endParaRPr lang="en-US" sz="800" b="0" i="0" dirty="0">
              <a:solidFill>
                <a:schemeClr val="tx1"/>
              </a:solidFill>
              <a:latin typeface="Arial" charset="0"/>
              <a:ea typeface="ＭＳ Ｐゴシック" pitchFamily="-97" charset="-128"/>
            </a:endParaRPr>
          </a:p>
          <a:p>
            <a:pPr>
              <a:defRPr/>
            </a:pPr>
            <a:r>
              <a:rPr lang="en-US" sz="800" i="0" dirty="0">
                <a:solidFill>
                  <a:schemeClr val="tx1"/>
                </a:solidFill>
                <a:latin typeface="Arial" charset="0"/>
                <a:ea typeface="ＭＳ Ｐゴシック" pitchFamily="-97" charset="-128"/>
              </a:rPr>
              <a:t>Jet Propulsion Laboratory</a:t>
            </a:r>
          </a:p>
          <a:p>
            <a:pPr>
              <a:defRPr/>
            </a:pPr>
            <a:r>
              <a:rPr lang="en-US" sz="800" b="0" i="0" dirty="0">
                <a:solidFill>
                  <a:schemeClr val="tx1"/>
                </a:solidFill>
                <a:latin typeface="Arial" charset="0"/>
                <a:ea typeface="ＭＳ Ｐゴシック" pitchFamily="-97" charset="-128"/>
              </a:rPr>
              <a:t>California Institute of Technology</a:t>
            </a:r>
          </a:p>
          <a:p>
            <a:pPr>
              <a:defRPr/>
            </a:pPr>
            <a:r>
              <a:rPr lang="en-US" sz="800" b="0" i="0" dirty="0">
                <a:solidFill>
                  <a:schemeClr val="tx1"/>
                </a:solidFill>
                <a:latin typeface="Arial" charset="0"/>
                <a:ea typeface="ＭＳ Ｐゴシック" pitchFamily="-97" charset="-128"/>
              </a:rPr>
              <a:t>Pasadena, California</a:t>
            </a:r>
          </a:p>
        </p:txBody>
      </p:sp>
      <p:sp>
        <p:nvSpPr>
          <p:cNvPr id="16" name="TextBox 15"/>
          <p:cNvSpPr txBox="1"/>
          <p:nvPr/>
        </p:nvSpPr>
        <p:spPr>
          <a:xfrm>
            <a:off x="8542421" y="6508750"/>
            <a:ext cx="449179" cy="246063"/>
          </a:xfrm>
          <a:prstGeom prst="rect">
            <a:avLst/>
          </a:prstGeom>
          <a:noFill/>
        </p:spPr>
        <p:txBody>
          <a:bodyPr wrap="square">
            <a:spAutoFit/>
          </a:bodyPr>
          <a:lstStyle/>
          <a:p>
            <a:pPr>
              <a:defRPr/>
            </a:pPr>
            <a:fld id="{E561A6F7-2203-46C6-9BD9-432038D50499}" type="slidenum">
              <a:rPr lang="en-US" sz="1000" b="0">
                <a:latin typeface="Arial" charset="0"/>
                <a:ea typeface="ＭＳ Ｐゴシック" pitchFamily="-97" charset="-128"/>
              </a:rPr>
              <a:pPr>
                <a:defRPr/>
              </a:pPr>
              <a:t>‹#›</a:t>
            </a:fld>
            <a:endParaRPr lang="en-US" sz="1000" b="0" dirty="0">
              <a:latin typeface="Arial" charset="0"/>
              <a:ea typeface="ＭＳ Ｐゴシック" pitchFamily="-97" charset="-128"/>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rtl="0" eaLnBrk="1" fontAlgn="base" hangingPunct="1">
        <a:lnSpc>
          <a:spcPct val="90000"/>
        </a:lnSpc>
        <a:spcBef>
          <a:spcPct val="0"/>
        </a:spcBef>
        <a:spcAft>
          <a:spcPct val="0"/>
        </a:spcAft>
        <a:defRPr sz="2200">
          <a:solidFill>
            <a:srgbClr val="79003C"/>
          </a:solidFill>
          <a:latin typeface="+mj-lt"/>
          <a:ea typeface="ＭＳ Ｐゴシック" pitchFamily="-112" charset="-128"/>
          <a:cs typeface="ＭＳ Ｐゴシック" pitchFamily="-112" charset="-128"/>
        </a:defRPr>
      </a:lvl1pPr>
      <a:lvl2pPr algn="l" rtl="0" eaLnBrk="1" fontAlgn="base" hangingPunct="1">
        <a:lnSpc>
          <a:spcPct val="90000"/>
        </a:lnSpc>
        <a:spcBef>
          <a:spcPct val="0"/>
        </a:spcBef>
        <a:spcAft>
          <a:spcPct val="0"/>
        </a:spcAft>
        <a:defRPr sz="2200">
          <a:solidFill>
            <a:srgbClr val="79003C"/>
          </a:solidFill>
          <a:latin typeface="Helvetica" pitchFamily="-112" charset="0"/>
          <a:ea typeface="ＭＳ Ｐゴシック" pitchFamily="-112" charset="-128"/>
          <a:cs typeface="ＭＳ Ｐゴシック" pitchFamily="-112" charset="-128"/>
        </a:defRPr>
      </a:lvl2pPr>
      <a:lvl3pPr algn="l" rtl="0" eaLnBrk="1" fontAlgn="base" hangingPunct="1">
        <a:lnSpc>
          <a:spcPct val="90000"/>
        </a:lnSpc>
        <a:spcBef>
          <a:spcPct val="0"/>
        </a:spcBef>
        <a:spcAft>
          <a:spcPct val="0"/>
        </a:spcAft>
        <a:defRPr sz="2200">
          <a:solidFill>
            <a:srgbClr val="79003C"/>
          </a:solidFill>
          <a:latin typeface="Helvetica" pitchFamily="-112" charset="0"/>
          <a:ea typeface="ＭＳ Ｐゴシック" pitchFamily="-112" charset="-128"/>
          <a:cs typeface="ＭＳ Ｐゴシック" pitchFamily="-112" charset="-128"/>
        </a:defRPr>
      </a:lvl3pPr>
      <a:lvl4pPr algn="l" rtl="0" eaLnBrk="1" fontAlgn="base" hangingPunct="1">
        <a:lnSpc>
          <a:spcPct val="90000"/>
        </a:lnSpc>
        <a:spcBef>
          <a:spcPct val="0"/>
        </a:spcBef>
        <a:spcAft>
          <a:spcPct val="0"/>
        </a:spcAft>
        <a:defRPr sz="2200">
          <a:solidFill>
            <a:srgbClr val="79003C"/>
          </a:solidFill>
          <a:latin typeface="Helvetica" pitchFamily="-112" charset="0"/>
          <a:ea typeface="ＭＳ Ｐゴシック" pitchFamily="-112" charset="-128"/>
          <a:cs typeface="ＭＳ Ｐゴシック" pitchFamily="-112" charset="-128"/>
        </a:defRPr>
      </a:lvl4pPr>
      <a:lvl5pPr algn="l" rtl="0" eaLnBrk="1" fontAlgn="base" hangingPunct="1">
        <a:lnSpc>
          <a:spcPct val="90000"/>
        </a:lnSpc>
        <a:spcBef>
          <a:spcPct val="0"/>
        </a:spcBef>
        <a:spcAft>
          <a:spcPct val="0"/>
        </a:spcAft>
        <a:defRPr sz="2200">
          <a:solidFill>
            <a:srgbClr val="79003C"/>
          </a:solidFill>
          <a:latin typeface="Helvetica" pitchFamily="-112" charset="0"/>
          <a:ea typeface="ＭＳ Ｐゴシック" pitchFamily="-112" charset="-128"/>
          <a:cs typeface="ＭＳ Ｐゴシック" pitchFamily="-112" charset="-128"/>
        </a:defRPr>
      </a:lvl5pPr>
      <a:lvl6pPr marL="457200" algn="l" rtl="0" eaLnBrk="1" fontAlgn="base" hangingPunct="1">
        <a:lnSpc>
          <a:spcPct val="90000"/>
        </a:lnSpc>
        <a:spcBef>
          <a:spcPct val="0"/>
        </a:spcBef>
        <a:spcAft>
          <a:spcPct val="0"/>
        </a:spcAft>
        <a:defRPr sz="2200">
          <a:solidFill>
            <a:srgbClr val="79003C"/>
          </a:solidFill>
          <a:latin typeface="Helvetica" pitchFamily="-112" charset="0"/>
        </a:defRPr>
      </a:lvl6pPr>
      <a:lvl7pPr marL="914400" algn="l" rtl="0" eaLnBrk="1" fontAlgn="base" hangingPunct="1">
        <a:lnSpc>
          <a:spcPct val="90000"/>
        </a:lnSpc>
        <a:spcBef>
          <a:spcPct val="0"/>
        </a:spcBef>
        <a:spcAft>
          <a:spcPct val="0"/>
        </a:spcAft>
        <a:defRPr sz="2200">
          <a:solidFill>
            <a:srgbClr val="79003C"/>
          </a:solidFill>
          <a:latin typeface="Helvetica" pitchFamily="-112" charset="0"/>
        </a:defRPr>
      </a:lvl7pPr>
      <a:lvl8pPr marL="1371600" algn="l" rtl="0" eaLnBrk="1" fontAlgn="base" hangingPunct="1">
        <a:lnSpc>
          <a:spcPct val="90000"/>
        </a:lnSpc>
        <a:spcBef>
          <a:spcPct val="0"/>
        </a:spcBef>
        <a:spcAft>
          <a:spcPct val="0"/>
        </a:spcAft>
        <a:defRPr sz="2200">
          <a:solidFill>
            <a:srgbClr val="79003C"/>
          </a:solidFill>
          <a:latin typeface="Helvetica" pitchFamily="-112" charset="0"/>
        </a:defRPr>
      </a:lvl8pPr>
      <a:lvl9pPr marL="1828800" algn="l" rtl="0" eaLnBrk="1" fontAlgn="base" hangingPunct="1">
        <a:lnSpc>
          <a:spcPct val="90000"/>
        </a:lnSpc>
        <a:spcBef>
          <a:spcPct val="0"/>
        </a:spcBef>
        <a:spcAft>
          <a:spcPct val="0"/>
        </a:spcAft>
        <a:defRPr sz="2200">
          <a:solidFill>
            <a:srgbClr val="79003C"/>
          </a:solidFill>
          <a:latin typeface="Helvetica" pitchFamily="-112" charset="0"/>
        </a:defRPr>
      </a:lvl9pPr>
    </p:titleStyle>
    <p:bodyStyle>
      <a:lvl1pPr marL="342900" indent="-342900" algn="l" rtl="0" eaLnBrk="1" fontAlgn="base" hangingPunct="1">
        <a:spcBef>
          <a:spcPct val="20000"/>
        </a:spcBef>
        <a:spcAft>
          <a:spcPct val="0"/>
        </a:spcAft>
        <a:buSzPct val="140000"/>
        <a:buFont typeface="Times New Roman" pitchFamily="18" charset="0"/>
        <a:buChar char="•"/>
        <a:defRPr sz="2200">
          <a:solidFill>
            <a:srgbClr val="232494"/>
          </a:solidFill>
          <a:latin typeface="+mn-lt"/>
          <a:ea typeface="ＭＳ Ｐゴシック" pitchFamily="-112" charset="-128"/>
          <a:cs typeface="ＭＳ Ｐゴシック" pitchFamily="-112" charset="-128"/>
        </a:defRPr>
      </a:lvl1pPr>
      <a:lvl2pPr marL="742950" indent="-285750" algn="l" rtl="0" eaLnBrk="1" fontAlgn="base" hangingPunct="1">
        <a:spcBef>
          <a:spcPct val="20000"/>
        </a:spcBef>
        <a:spcAft>
          <a:spcPct val="0"/>
        </a:spcAft>
        <a:buChar char="–"/>
        <a:defRPr sz="2000">
          <a:solidFill>
            <a:srgbClr val="232494"/>
          </a:solidFill>
          <a:latin typeface="+mn-lt"/>
          <a:ea typeface="ＭＳ Ｐゴシック" pitchFamily="-112" charset="-128"/>
        </a:defRPr>
      </a:lvl2pPr>
      <a:lvl3pPr marL="1085850" indent="-228600" algn="l" rtl="0" eaLnBrk="1" fontAlgn="base" hangingPunct="1">
        <a:spcBef>
          <a:spcPct val="20000"/>
        </a:spcBef>
        <a:spcAft>
          <a:spcPct val="0"/>
        </a:spcAft>
        <a:buChar char="•"/>
        <a:defRPr sz="1800">
          <a:solidFill>
            <a:srgbClr val="232494"/>
          </a:solidFill>
          <a:latin typeface="+mn-lt"/>
          <a:ea typeface="ＭＳ Ｐゴシック" pitchFamily="-112" charset="-128"/>
        </a:defRPr>
      </a:lvl3pPr>
      <a:lvl4pPr marL="1428750" indent="-228600" algn="l" rtl="0" eaLnBrk="1" fontAlgn="base" hangingPunct="1">
        <a:spcBef>
          <a:spcPct val="20000"/>
        </a:spcBef>
        <a:spcAft>
          <a:spcPct val="0"/>
        </a:spcAft>
        <a:buChar char="–"/>
        <a:defRPr sz="1600">
          <a:solidFill>
            <a:srgbClr val="232494"/>
          </a:solidFill>
          <a:latin typeface="+mn-lt"/>
          <a:ea typeface="ＭＳ Ｐゴシック" pitchFamily="-112" charset="-128"/>
        </a:defRPr>
      </a:lvl4pPr>
      <a:lvl5pPr marL="1771650" indent="-228600" algn="l" rtl="0" eaLnBrk="1" fontAlgn="base" hangingPunct="1">
        <a:spcBef>
          <a:spcPct val="20000"/>
        </a:spcBef>
        <a:spcAft>
          <a:spcPct val="0"/>
        </a:spcAft>
        <a:buChar char="»"/>
        <a:defRPr sz="1600">
          <a:solidFill>
            <a:srgbClr val="232494"/>
          </a:solidFill>
          <a:latin typeface="+mn-lt"/>
          <a:ea typeface="ＭＳ Ｐゴシック" pitchFamily="-112" charset="-128"/>
        </a:defRPr>
      </a:lvl5pPr>
      <a:lvl6pPr marL="2228850" indent="-228600" algn="l" rtl="0" eaLnBrk="1" fontAlgn="base" hangingPunct="1">
        <a:spcBef>
          <a:spcPct val="20000"/>
        </a:spcBef>
        <a:spcAft>
          <a:spcPct val="0"/>
        </a:spcAft>
        <a:buChar char="»"/>
        <a:defRPr sz="1000">
          <a:solidFill>
            <a:srgbClr val="232494"/>
          </a:solidFill>
          <a:latin typeface="+mn-lt"/>
          <a:ea typeface="ＭＳ Ｐゴシック" pitchFamily="-112" charset="-128"/>
        </a:defRPr>
      </a:lvl6pPr>
      <a:lvl7pPr marL="2686050" indent="-228600" algn="l" rtl="0" eaLnBrk="1" fontAlgn="base" hangingPunct="1">
        <a:spcBef>
          <a:spcPct val="20000"/>
        </a:spcBef>
        <a:spcAft>
          <a:spcPct val="0"/>
        </a:spcAft>
        <a:buChar char="»"/>
        <a:defRPr sz="1000">
          <a:solidFill>
            <a:srgbClr val="232494"/>
          </a:solidFill>
          <a:latin typeface="+mn-lt"/>
          <a:ea typeface="ＭＳ Ｐゴシック" pitchFamily="-112" charset="-128"/>
        </a:defRPr>
      </a:lvl7pPr>
      <a:lvl8pPr marL="3143250" indent="-228600" algn="l" rtl="0" eaLnBrk="1" fontAlgn="base" hangingPunct="1">
        <a:spcBef>
          <a:spcPct val="20000"/>
        </a:spcBef>
        <a:spcAft>
          <a:spcPct val="0"/>
        </a:spcAft>
        <a:buChar char="»"/>
        <a:defRPr sz="1000">
          <a:solidFill>
            <a:srgbClr val="232494"/>
          </a:solidFill>
          <a:latin typeface="+mn-lt"/>
          <a:ea typeface="ＭＳ Ｐゴシック" pitchFamily="-112" charset="-128"/>
        </a:defRPr>
      </a:lvl8pPr>
      <a:lvl9pPr marL="3600450" indent="-228600" algn="l" rtl="0" eaLnBrk="1" fontAlgn="base" hangingPunct="1">
        <a:spcBef>
          <a:spcPct val="20000"/>
        </a:spcBef>
        <a:spcAft>
          <a:spcPct val="0"/>
        </a:spcAft>
        <a:buChar char="»"/>
        <a:defRPr sz="1000">
          <a:solidFill>
            <a:srgbClr val="232494"/>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A18461.jpg"/>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0" y="4970"/>
            <a:ext cx="9144000" cy="6858000"/>
          </a:xfrm>
          <a:prstGeom prst="rect">
            <a:avLst/>
          </a:prstGeom>
        </p:spPr>
      </p:pic>
      <p:sp>
        <p:nvSpPr>
          <p:cNvPr id="6" name="Text Placeholder 1"/>
          <p:cNvSpPr txBox="1">
            <a:spLocks/>
          </p:cNvSpPr>
          <p:nvPr/>
        </p:nvSpPr>
        <p:spPr>
          <a:xfrm>
            <a:off x="511244" y="1360718"/>
            <a:ext cx="8108321" cy="5268682"/>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r>
              <a:rPr lang="en-US" dirty="0">
                <a:solidFill>
                  <a:schemeClr val="bg1"/>
                </a:solidFill>
              </a:rPr>
              <a:t>Bringing </a:t>
            </a:r>
            <a:r>
              <a:rPr lang="en-US" dirty="0" err="1">
                <a:solidFill>
                  <a:schemeClr val="bg1"/>
                </a:solidFill>
              </a:rPr>
              <a:t>SysML</a:t>
            </a:r>
            <a:r>
              <a:rPr lang="en-US" dirty="0">
                <a:solidFill>
                  <a:schemeClr val="bg1"/>
                </a:solidFill>
              </a:rPr>
              <a:t> Models to Life: Introduction to Behavioral </a:t>
            </a:r>
            <a:r>
              <a:rPr lang="en-US" dirty="0" smtClean="0">
                <a:solidFill>
                  <a:schemeClr val="bg1"/>
                </a:solidFill>
              </a:rPr>
              <a:t>Semantics – A </a:t>
            </a:r>
            <a:r>
              <a:rPr lang="en-US" dirty="0">
                <a:solidFill>
                  <a:schemeClr val="bg1"/>
                </a:solidFill>
              </a:rPr>
              <a:t>C</a:t>
            </a:r>
            <a:r>
              <a:rPr lang="en-US" dirty="0" smtClean="0">
                <a:solidFill>
                  <a:schemeClr val="bg1"/>
                </a:solidFill>
              </a:rPr>
              <a:t>ase </a:t>
            </a:r>
            <a:r>
              <a:rPr lang="en-US" dirty="0">
                <a:solidFill>
                  <a:schemeClr val="bg1"/>
                </a:solidFill>
              </a:rPr>
              <a:t>S</a:t>
            </a:r>
            <a:r>
              <a:rPr lang="en-US" dirty="0" smtClean="0">
                <a:solidFill>
                  <a:schemeClr val="bg1"/>
                </a:solidFill>
              </a:rPr>
              <a:t>tudy </a:t>
            </a:r>
            <a:r>
              <a:rPr lang="en-US" dirty="0">
                <a:solidFill>
                  <a:schemeClr val="bg1"/>
                </a:solidFill>
              </a:rPr>
              <a:t>F</a:t>
            </a:r>
            <a:r>
              <a:rPr lang="en-US" dirty="0" smtClean="0">
                <a:solidFill>
                  <a:schemeClr val="bg1"/>
                </a:solidFill>
              </a:rPr>
              <a:t>or </a:t>
            </a:r>
            <a:r>
              <a:rPr lang="en-US" dirty="0" err="1" smtClean="0">
                <a:solidFill>
                  <a:schemeClr val="bg1"/>
                </a:solidFill>
              </a:rPr>
              <a:t>SysML</a:t>
            </a:r>
            <a:r>
              <a:rPr lang="en-US" dirty="0" smtClean="0">
                <a:solidFill>
                  <a:schemeClr val="bg1"/>
                </a:solidFill>
              </a:rPr>
              <a:t> v2</a:t>
            </a:r>
            <a:endParaRPr lang="en-US" dirty="0">
              <a:solidFill>
                <a:schemeClr val="bg1"/>
              </a:solidFill>
            </a:endParaRPr>
          </a:p>
          <a:p>
            <a:r>
              <a:rPr lang="en-US" sz="1800" dirty="0">
                <a:solidFill>
                  <a:srgbClr val="FFFFFF">
                    <a:lumMod val="95000"/>
                  </a:srgbClr>
                </a:solidFill>
                <a:cs typeface="Arial"/>
              </a:rPr>
              <a:t>Robert Karban</a:t>
            </a:r>
          </a:p>
          <a:p>
            <a:r>
              <a:rPr lang="en-US" sz="1600" i="1" dirty="0">
                <a:solidFill>
                  <a:srgbClr val="FFFFFF"/>
                </a:solidFill>
              </a:rPr>
              <a:t>Jet Propulsion Laboratory, California Institute of Technology</a:t>
            </a:r>
            <a:endParaRPr lang="en-US" sz="1400" i="1" dirty="0">
              <a:solidFill>
                <a:srgbClr val="FFFFFF"/>
              </a:solidFill>
              <a:cs typeface="Arial"/>
            </a:endParaRPr>
          </a:p>
          <a:p>
            <a:endParaRPr lang="en-US" sz="1800" dirty="0">
              <a:solidFill>
                <a:srgbClr val="FFFFFF">
                  <a:lumMod val="95000"/>
                </a:srgbClr>
              </a:solidFill>
              <a:cs typeface="Arial"/>
            </a:endParaRPr>
          </a:p>
          <a:p>
            <a:endParaRPr lang="en-US" sz="1600" dirty="0">
              <a:solidFill>
                <a:srgbClr val="FFFFFF">
                  <a:lumMod val="95000"/>
                </a:srgbClr>
              </a:solidFill>
              <a:cs typeface="Arial"/>
            </a:endParaRPr>
          </a:p>
          <a:p>
            <a:endParaRPr lang="en-US" sz="1600" dirty="0">
              <a:solidFill>
                <a:srgbClr val="FFFFFF">
                  <a:lumMod val="95000"/>
                </a:srgbClr>
              </a:solidFill>
              <a:cs typeface="Arial"/>
            </a:endParaRPr>
          </a:p>
          <a:p>
            <a:endParaRPr lang="en-US" sz="1600" dirty="0">
              <a:solidFill>
                <a:srgbClr val="FFFFFF">
                  <a:lumMod val="95000"/>
                </a:srgbClr>
              </a:solidFill>
              <a:cs typeface="Arial"/>
            </a:endParaRPr>
          </a:p>
          <a:p>
            <a:endParaRPr lang="en-US" sz="3200" dirty="0">
              <a:solidFill>
                <a:srgbClr val="FFFFFF">
                  <a:lumMod val="95000"/>
                </a:srgbClr>
              </a:solidFill>
              <a:cs typeface="Arial"/>
            </a:endParaRPr>
          </a:p>
          <a:p>
            <a:r>
              <a:rPr lang="en-US" sz="1600" dirty="0" smtClean="0">
                <a:solidFill>
                  <a:srgbClr val="FFFFFF">
                    <a:lumMod val="95000"/>
                  </a:srgbClr>
                </a:solidFill>
                <a:cs typeface="Arial"/>
              </a:rPr>
              <a:t>September 23-27, </a:t>
            </a:r>
            <a:r>
              <a:rPr lang="en-US" sz="1600" dirty="0">
                <a:solidFill>
                  <a:srgbClr val="FFFFFF">
                    <a:lumMod val="95000"/>
                  </a:srgbClr>
                </a:solidFill>
                <a:cs typeface="Arial"/>
              </a:rPr>
              <a:t>2019 – </a:t>
            </a:r>
            <a:r>
              <a:rPr lang="en-US" sz="1600" dirty="0" smtClean="0">
                <a:solidFill>
                  <a:srgbClr val="FFFFFF">
                    <a:lumMod val="95000"/>
                  </a:srgbClr>
                </a:solidFill>
                <a:cs typeface="Arial"/>
              </a:rPr>
              <a:t>OMG Technical Meeting, Nashville, TN</a:t>
            </a:r>
            <a:endParaRPr lang="en-US" sz="1600" dirty="0">
              <a:solidFill>
                <a:srgbClr val="FFFFFF">
                  <a:lumMod val="95000"/>
                </a:srgbClr>
              </a:solidFill>
              <a:cs typeface="Arial"/>
            </a:endParaRPr>
          </a:p>
          <a:p>
            <a:pPr algn="just"/>
            <a:r>
              <a:rPr lang="en-US" sz="1300" i="1" dirty="0">
                <a:solidFill>
                  <a:srgbClr val="FFFFFF">
                    <a:lumMod val="95000"/>
                  </a:srgbClr>
                </a:solidFill>
                <a:cs typeface="Arial"/>
              </a:rPr>
              <a:t>The cost information contained in this document is of a budgetary and planning nature and is intended for informational purposes only. It does not constitute a commitment on the part of JPL and/or Caltech. Reference herein to any specific commercial product, process, or service by trade name, trademark, manufacturer, or otherwise, does not constitute or imply its endorsement by the United States Government or the Jet Propulsion Laboratory, California Institute of Technology.</a:t>
            </a:r>
          </a:p>
          <a:p>
            <a:pPr algn="just"/>
            <a:endParaRPr lang="en-US" sz="1000" i="1" dirty="0">
              <a:solidFill>
                <a:srgbClr val="FFFFFF">
                  <a:lumMod val="95000"/>
                </a:srgbClr>
              </a:solidFill>
              <a:cs typeface="Arial"/>
            </a:endParaRPr>
          </a:p>
          <a:p>
            <a:pPr algn="ctr"/>
            <a:r>
              <a:rPr lang="en-US" sz="1400" dirty="0">
                <a:solidFill>
                  <a:srgbClr val="FFFFFF"/>
                </a:solidFill>
              </a:rPr>
              <a:t>© 2019 California Institute of Technology. Government sponsorship acknowledged.</a:t>
            </a:r>
            <a:endParaRPr lang="en-US" sz="1300" i="1" dirty="0">
              <a:solidFill>
                <a:srgbClr val="FFFFFF"/>
              </a:solidFill>
              <a:cs typeface="Arial"/>
            </a:endParaRPr>
          </a:p>
        </p:txBody>
      </p:sp>
      <p:pic>
        <p:nvPicPr>
          <p:cNvPr id="7" name="Picture 6" descr="Tribrand_ColorWhiteText_RGB_small_040615.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519" y="450939"/>
            <a:ext cx="3196457" cy="684955"/>
          </a:xfrm>
          <a:prstGeom prst="rect">
            <a:avLst/>
          </a:prstGeom>
        </p:spPr>
      </p:pic>
    </p:spTree>
    <p:extLst>
      <p:ext uri="{BB962C8B-B14F-4D97-AF65-F5344CB8AC3E}">
        <p14:creationId xmlns:p14="http://schemas.microsoft.com/office/powerpoint/2010/main" val="908067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Action Semantics: Token Flow</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707795" y="3453119"/>
            <a:ext cx="6534150" cy="2371725"/>
          </a:xfrm>
          <a:prstGeom prst="rect">
            <a:avLst/>
          </a:prstGeom>
          <a:noFill/>
          <a:ln w="9525">
            <a:noFill/>
            <a:miter lim="800000"/>
            <a:headEnd/>
            <a:tailEnd/>
          </a:ln>
        </p:spPr>
      </p:pic>
      <p:sp>
        <p:nvSpPr>
          <p:cNvPr id="6" name="TextBox 5"/>
          <p:cNvSpPr txBox="1">
            <a:spLocks noChangeArrowheads="1"/>
          </p:cNvSpPr>
          <p:nvPr/>
        </p:nvSpPr>
        <p:spPr bwMode="auto">
          <a:xfrm>
            <a:off x="5550350" y="2717468"/>
            <a:ext cx="2971800" cy="1219200"/>
          </a:xfrm>
          <a:prstGeom prst="rect">
            <a:avLst/>
          </a:prstGeom>
          <a:noFill/>
          <a:ln w="9525">
            <a:noFill/>
            <a:miter lim="800000"/>
            <a:headEnd/>
            <a:tailEnd/>
          </a:ln>
        </p:spPr>
        <p:txBody>
          <a:bodyPr/>
          <a:lstStyle/>
          <a:p>
            <a:pPr>
              <a:spcBef>
                <a:spcPct val="50000"/>
              </a:spcBef>
            </a:pPr>
            <a:r>
              <a:rPr lang="en-US" sz="1600" dirty="0">
                <a:solidFill>
                  <a:srgbClr val="0432FF"/>
                </a:solidFill>
              </a:rPr>
              <a:t>The behavior, a1, is not initiated until all the input pins have the required number of tokens </a:t>
            </a:r>
            <a:r>
              <a:rPr lang="en-US" sz="1600" b="1" dirty="0">
                <a:solidFill>
                  <a:srgbClr val="0432FF"/>
                </a:solidFill>
              </a:rPr>
              <a:t>and</a:t>
            </a:r>
            <a:r>
              <a:rPr lang="en-US" sz="1600" dirty="0">
                <a:solidFill>
                  <a:srgbClr val="0432FF"/>
                </a:solidFill>
              </a:rPr>
              <a:t> all the control inputs also have a token</a:t>
            </a:r>
          </a:p>
        </p:txBody>
      </p:sp>
      <p:cxnSp>
        <p:nvCxnSpPr>
          <p:cNvPr id="7" name="Curved Connector 7"/>
          <p:cNvCxnSpPr>
            <a:cxnSpLocks noChangeShapeType="1"/>
          </p:cNvCxnSpPr>
          <p:nvPr/>
        </p:nvCxnSpPr>
        <p:spPr bwMode="auto">
          <a:xfrm rot="10800000" flipV="1">
            <a:off x="4331150" y="3327068"/>
            <a:ext cx="1219200" cy="1066800"/>
          </a:xfrm>
          <a:prstGeom prst="curvedConnector3">
            <a:avLst>
              <a:gd name="adj1" fmla="val 50000"/>
            </a:avLst>
          </a:prstGeom>
          <a:noFill/>
          <a:ln w="9525" algn="ctr">
            <a:solidFill>
              <a:srgbClr val="0432FF"/>
            </a:solidFill>
            <a:round/>
            <a:headEnd/>
            <a:tailEnd type="arrow" w="med" len="med"/>
          </a:ln>
        </p:spPr>
      </p:cxnSp>
      <p:sp>
        <p:nvSpPr>
          <p:cNvPr id="8" name="TextBox 9"/>
          <p:cNvSpPr txBox="1">
            <a:spLocks noChangeArrowheads="1"/>
          </p:cNvSpPr>
          <p:nvPr/>
        </p:nvSpPr>
        <p:spPr bwMode="auto">
          <a:xfrm>
            <a:off x="5626550" y="5079668"/>
            <a:ext cx="2971800" cy="1219200"/>
          </a:xfrm>
          <a:prstGeom prst="rect">
            <a:avLst/>
          </a:prstGeom>
          <a:noFill/>
          <a:ln w="9525">
            <a:noFill/>
            <a:miter lim="800000"/>
            <a:headEnd/>
            <a:tailEnd/>
          </a:ln>
        </p:spPr>
        <p:txBody>
          <a:bodyPr/>
          <a:lstStyle/>
          <a:p>
            <a:pPr>
              <a:spcBef>
                <a:spcPct val="50000"/>
              </a:spcBef>
            </a:pPr>
            <a:r>
              <a:rPr lang="en-US" sz="1600" dirty="0">
                <a:solidFill>
                  <a:srgbClr val="0432FF"/>
                </a:solidFill>
              </a:rPr>
              <a:t>When the behavior ends, we expect all the output pins to have the required number of tokens </a:t>
            </a:r>
            <a:r>
              <a:rPr lang="en-US" sz="1600" b="1" dirty="0">
                <a:solidFill>
                  <a:srgbClr val="0432FF"/>
                </a:solidFill>
              </a:rPr>
              <a:t>and</a:t>
            </a:r>
            <a:r>
              <a:rPr lang="en-US" sz="1600" dirty="0">
                <a:solidFill>
                  <a:srgbClr val="0432FF"/>
                </a:solidFill>
              </a:rPr>
              <a:t> all the control outputs also </a:t>
            </a:r>
            <a:r>
              <a:rPr lang="en-US" sz="1600" dirty="0" smtClean="0">
                <a:solidFill>
                  <a:srgbClr val="0432FF"/>
                </a:solidFill>
              </a:rPr>
              <a:t>get a </a:t>
            </a:r>
            <a:r>
              <a:rPr lang="en-US" sz="1600" dirty="0">
                <a:solidFill>
                  <a:srgbClr val="0432FF"/>
                </a:solidFill>
              </a:rPr>
              <a:t>token</a:t>
            </a:r>
          </a:p>
        </p:txBody>
      </p:sp>
      <p:cxnSp>
        <p:nvCxnSpPr>
          <p:cNvPr id="9" name="Curved Connector 11"/>
          <p:cNvCxnSpPr>
            <a:cxnSpLocks noChangeShapeType="1"/>
          </p:cNvCxnSpPr>
          <p:nvPr/>
        </p:nvCxnSpPr>
        <p:spPr bwMode="auto">
          <a:xfrm>
            <a:off x="4254950" y="4851068"/>
            <a:ext cx="1371600" cy="838200"/>
          </a:xfrm>
          <a:prstGeom prst="curvedConnector3">
            <a:avLst>
              <a:gd name="adj1" fmla="val 50000"/>
            </a:avLst>
          </a:prstGeom>
          <a:noFill/>
          <a:ln w="9525" algn="ctr">
            <a:solidFill>
              <a:srgbClr val="0432FF"/>
            </a:solidFill>
            <a:round/>
            <a:headEnd/>
            <a:tailEnd type="arrow" w="med" len="med"/>
          </a:ln>
        </p:spPr>
      </p:cxnSp>
      <p:sp>
        <p:nvSpPr>
          <p:cNvPr id="10" name="Content Placeholder 2"/>
          <p:cNvSpPr>
            <a:spLocks noGrp="1"/>
          </p:cNvSpPr>
          <p:nvPr>
            <p:ph idx="1"/>
          </p:nvPr>
        </p:nvSpPr>
        <p:spPr>
          <a:xfrm>
            <a:off x="774700" y="1409700"/>
            <a:ext cx="7772400" cy="4932363"/>
          </a:xfrm>
        </p:spPr>
        <p:txBody>
          <a:bodyPr/>
          <a:lstStyle/>
          <a:p>
            <a:r>
              <a:rPr lang="en-US" dirty="0" smtClean="0"/>
              <a:t>Two types of flow: </a:t>
            </a:r>
            <a:r>
              <a:rPr lang="en-US" i="1" dirty="0" smtClean="0"/>
              <a:t>object</a:t>
            </a:r>
            <a:r>
              <a:rPr lang="en-US" dirty="0" smtClean="0"/>
              <a:t> and </a:t>
            </a:r>
            <a:r>
              <a:rPr lang="en-US" i="1" dirty="0" smtClean="0"/>
              <a:t>control</a:t>
            </a:r>
            <a:r>
              <a:rPr lang="en-US" dirty="0" smtClean="0"/>
              <a:t> flow</a:t>
            </a:r>
          </a:p>
          <a:p>
            <a:r>
              <a:rPr lang="en-US" dirty="0" smtClean="0"/>
              <a:t>Object </a:t>
            </a:r>
            <a:r>
              <a:rPr lang="en-US" dirty="0"/>
              <a:t>tokens flow through pins</a:t>
            </a:r>
          </a:p>
          <a:p>
            <a:pPr lvl="1"/>
            <a:r>
              <a:rPr lang="en-US" dirty="0"/>
              <a:t>Multiplicity specifies required number of tokens</a:t>
            </a:r>
          </a:p>
          <a:p>
            <a:pPr lvl="1"/>
            <a:r>
              <a:rPr lang="en-US" dirty="0"/>
              <a:t>Can have optional inputs/outputs</a:t>
            </a:r>
          </a:p>
          <a:p>
            <a:r>
              <a:rPr lang="en-US" dirty="0"/>
              <a:t>Control tokens don’t require </a:t>
            </a:r>
            <a:r>
              <a:rPr lang="en-US" dirty="0" smtClean="0"/>
              <a:t>pins</a:t>
            </a:r>
            <a:endParaRPr lang="en-US" dirty="0"/>
          </a:p>
        </p:txBody>
      </p:sp>
    </p:spTree>
    <p:extLst>
      <p:ext uri="{BB962C8B-B14F-4D97-AF65-F5344CB8AC3E}">
        <p14:creationId xmlns:p14="http://schemas.microsoft.com/office/powerpoint/2010/main" val="655138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Flows</a:t>
            </a:r>
            <a:endParaRPr lang="en-US" dirty="0"/>
          </a:p>
        </p:txBody>
      </p:sp>
      <p:grpSp>
        <p:nvGrpSpPr>
          <p:cNvPr id="5" name="Group 3"/>
          <p:cNvGrpSpPr>
            <a:grpSpLocks/>
          </p:cNvGrpSpPr>
          <p:nvPr/>
        </p:nvGrpSpPr>
        <p:grpSpPr bwMode="auto">
          <a:xfrm>
            <a:off x="575500" y="1588588"/>
            <a:ext cx="809625" cy="212725"/>
            <a:chOff x="578" y="888"/>
            <a:chExt cx="510" cy="134"/>
          </a:xfrm>
        </p:grpSpPr>
        <p:sp>
          <p:nvSpPr>
            <p:cNvPr id="6" name="Oval 4"/>
            <p:cNvSpPr>
              <a:spLocks noChangeArrowheads="1"/>
            </p:cNvSpPr>
            <p:nvPr/>
          </p:nvSpPr>
          <p:spPr bwMode="auto">
            <a:xfrm>
              <a:off x="578" y="888"/>
              <a:ext cx="142" cy="134"/>
            </a:xfrm>
            <a:prstGeom prst="ellipse">
              <a:avLst/>
            </a:prstGeom>
            <a:solidFill>
              <a:schemeClr val="tx1"/>
            </a:solidFill>
            <a:ln w="9525">
              <a:solidFill>
                <a:schemeClr val="tx1"/>
              </a:solidFill>
              <a:round/>
              <a:headEnd/>
              <a:tailEnd/>
            </a:ln>
          </p:spPr>
          <p:txBody>
            <a:bodyPr wrap="none" anchor="ctr"/>
            <a:lstStyle/>
            <a:p>
              <a:pPr algn="ctr" eaLnBrk="0" hangingPunct="0"/>
              <a:endParaRPr lang="en-US" sz="1200" baseline="-25000">
                <a:solidFill>
                  <a:srgbClr val="000000"/>
                </a:solidFill>
              </a:endParaRPr>
            </a:p>
          </p:txBody>
        </p:sp>
        <p:sp>
          <p:nvSpPr>
            <p:cNvPr id="7" name="Line 5"/>
            <p:cNvSpPr>
              <a:spLocks noChangeShapeType="1"/>
            </p:cNvSpPr>
            <p:nvPr/>
          </p:nvSpPr>
          <p:spPr bwMode="auto">
            <a:xfrm>
              <a:off x="720" y="957"/>
              <a:ext cx="368" cy="0"/>
            </a:xfrm>
            <a:prstGeom prst="line">
              <a:avLst/>
            </a:prstGeom>
            <a:noFill/>
            <a:ln w="9525">
              <a:solidFill>
                <a:schemeClr val="tx1"/>
              </a:solidFill>
              <a:prstDash val="dash"/>
              <a:round/>
              <a:headEnd/>
              <a:tailEnd type="arrow" w="lg" len="lg"/>
            </a:ln>
          </p:spPr>
          <p:txBody>
            <a:bodyPr wrap="none" anchor="ctr"/>
            <a:lstStyle/>
            <a:p>
              <a:endParaRPr lang="en-US"/>
            </a:p>
          </p:txBody>
        </p:sp>
      </p:grpSp>
      <p:grpSp>
        <p:nvGrpSpPr>
          <p:cNvPr id="8" name="Group 6"/>
          <p:cNvGrpSpPr>
            <a:grpSpLocks/>
          </p:cNvGrpSpPr>
          <p:nvPr/>
        </p:nvGrpSpPr>
        <p:grpSpPr bwMode="auto">
          <a:xfrm>
            <a:off x="551688" y="2177550"/>
            <a:ext cx="855662" cy="257175"/>
            <a:chOff x="179" y="1280"/>
            <a:chExt cx="539" cy="162"/>
          </a:xfrm>
        </p:grpSpPr>
        <p:grpSp>
          <p:nvGrpSpPr>
            <p:cNvPr id="9" name="Group 7"/>
            <p:cNvGrpSpPr>
              <a:grpSpLocks/>
            </p:cNvGrpSpPr>
            <p:nvPr/>
          </p:nvGrpSpPr>
          <p:grpSpPr bwMode="auto">
            <a:xfrm>
              <a:off x="543" y="1280"/>
              <a:ext cx="175" cy="162"/>
              <a:chOff x="2846" y="1956"/>
              <a:chExt cx="83" cy="88"/>
            </a:xfrm>
          </p:grpSpPr>
          <p:sp>
            <p:nvSpPr>
              <p:cNvPr id="11" name="Oval 8"/>
              <p:cNvSpPr>
                <a:spLocks noChangeArrowheads="1"/>
              </p:cNvSpPr>
              <p:nvPr/>
            </p:nvSpPr>
            <p:spPr bwMode="auto">
              <a:xfrm>
                <a:off x="2858" y="1968"/>
                <a:ext cx="71" cy="76"/>
              </a:xfrm>
              <a:prstGeom prst="ellipse">
                <a:avLst/>
              </a:prstGeom>
              <a:solidFill>
                <a:srgbClr val="B2B2B2"/>
              </a:solidFill>
              <a:ln w="6350" cap="sq">
                <a:solidFill>
                  <a:srgbClr val="B2B2B2"/>
                </a:solidFill>
                <a:miter lim="800000"/>
                <a:headEnd/>
                <a:tailEnd/>
              </a:ln>
            </p:spPr>
            <p:txBody>
              <a:bodyPr/>
              <a:lstStyle/>
              <a:p>
                <a:pPr algn="ctr" eaLnBrk="0" hangingPunct="0"/>
                <a:endParaRPr lang="en-US" sz="1200" baseline="-25000">
                  <a:solidFill>
                    <a:srgbClr val="000000"/>
                  </a:solidFill>
                </a:endParaRPr>
              </a:p>
            </p:txBody>
          </p:sp>
          <p:sp>
            <p:nvSpPr>
              <p:cNvPr id="12" name="Oval 9"/>
              <p:cNvSpPr>
                <a:spLocks noChangeArrowheads="1"/>
              </p:cNvSpPr>
              <p:nvPr/>
            </p:nvSpPr>
            <p:spPr bwMode="auto">
              <a:xfrm>
                <a:off x="2846" y="1956"/>
                <a:ext cx="72" cy="76"/>
              </a:xfrm>
              <a:prstGeom prst="ellipse">
                <a:avLst/>
              </a:prstGeom>
              <a:solidFill>
                <a:srgbClr val="FFFFFF"/>
              </a:solidFill>
              <a:ln w="6350" cap="sq">
                <a:solidFill>
                  <a:srgbClr val="FFFFFF"/>
                </a:solidFill>
                <a:miter lim="800000"/>
                <a:headEnd/>
                <a:tailEnd/>
              </a:ln>
            </p:spPr>
            <p:txBody>
              <a:bodyPr/>
              <a:lstStyle/>
              <a:p>
                <a:pPr algn="ctr" eaLnBrk="0" hangingPunct="0"/>
                <a:endParaRPr lang="en-US" sz="1200" baseline="-25000">
                  <a:solidFill>
                    <a:srgbClr val="000000"/>
                  </a:solidFill>
                </a:endParaRPr>
              </a:p>
            </p:txBody>
          </p:sp>
          <p:sp>
            <p:nvSpPr>
              <p:cNvPr id="13" name="Oval 10"/>
              <p:cNvSpPr>
                <a:spLocks noChangeArrowheads="1"/>
              </p:cNvSpPr>
              <p:nvPr/>
            </p:nvSpPr>
            <p:spPr bwMode="auto">
              <a:xfrm>
                <a:off x="2846" y="1956"/>
                <a:ext cx="72" cy="76"/>
              </a:xfrm>
              <a:prstGeom prst="ellipse">
                <a:avLst/>
              </a:prstGeom>
              <a:noFill/>
              <a:ln w="6350" cap="sq">
                <a:solidFill>
                  <a:srgbClr val="424242"/>
                </a:solidFill>
                <a:miter lim="800000"/>
                <a:headEnd/>
                <a:tailEnd/>
              </a:ln>
            </p:spPr>
            <p:txBody>
              <a:bodyPr/>
              <a:lstStyle/>
              <a:p>
                <a:pPr algn="ctr" eaLnBrk="0" hangingPunct="0"/>
                <a:endParaRPr lang="en-US" sz="1200" baseline="-25000">
                  <a:solidFill>
                    <a:srgbClr val="000000"/>
                  </a:solidFill>
                </a:endParaRPr>
              </a:p>
            </p:txBody>
          </p:sp>
          <p:sp>
            <p:nvSpPr>
              <p:cNvPr id="14" name="Oval 11"/>
              <p:cNvSpPr>
                <a:spLocks noChangeArrowheads="1"/>
              </p:cNvSpPr>
              <p:nvPr/>
            </p:nvSpPr>
            <p:spPr bwMode="auto">
              <a:xfrm>
                <a:off x="2865" y="1976"/>
                <a:ext cx="34" cy="36"/>
              </a:xfrm>
              <a:prstGeom prst="ellipse">
                <a:avLst/>
              </a:prstGeom>
              <a:solidFill>
                <a:srgbClr val="424242"/>
              </a:solidFill>
              <a:ln w="6350" cap="sq">
                <a:solidFill>
                  <a:srgbClr val="424242"/>
                </a:solidFill>
                <a:miter lim="800000"/>
                <a:headEnd/>
                <a:tailEnd/>
              </a:ln>
            </p:spPr>
            <p:txBody>
              <a:bodyPr/>
              <a:lstStyle/>
              <a:p>
                <a:pPr algn="ctr" eaLnBrk="0" hangingPunct="0"/>
                <a:endParaRPr lang="en-US" sz="1200" baseline="-25000">
                  <a:solidFill>
                    <a:srgbClr val="000000"/>
                  </a:solidFill>
                </a:endParaRPr>
              </a:p>
            </p:txBody>
          </p:sp>
          <p:sp>
            <p:nvSpPr>
              <p:cNvPr id="15" name="Oval 12"/>
              <p:cNvSpPr>
                <a:spLocks noChangeArrowheads="1"/>
              </p:cNvSpPr>
              <p:nvPr/>
            </p:nvSpPr>
            <p:spPr bwMode="auto">
              <a:xfrm>
                <a:off x="2865" y="1976"/>
                <a:ext cx="34" cy="36"/>
              </a:xfrm>
              <a:prstGeom prst="ellipse">
                <a:avLst/>
              </a:prstGeom>
              <a:noFill/>
              <a:ln w="6350" cap="sq">
                <a:solidFill>
                  <a:srgbClr val="424242"/>
                </a:solidFill>
                <a:miter lim="800000"/>
                <a:headEnd/>
                <a:tailEnd/>
              </a:ln>
            </p:spPr>
            <p:txBody>
              <a:bodyPr/>
              <a:lstStyle/>
              <a:p>
                <a:pPr algn="ctr" eaLnBrk="0" hangingPunct="0"/>
                <a:endParaRPr lang="en-US" sz="1200" baseline="-25000">
                  <a:solidFill>
                    <a:srgbClr val="000000"/>
                  </a:solidFill>
                </a:endParaRPr>
              </a:p>
            </p:txBody>
          </p:sp>
        </p:grpSp>
        <p:sp>
          <p:nvSpPr>
            <p:cNvPr id="10" name="Line 13"/>
            <p:cNvSpPr>
              <a:spLocks noChangeShapeType="1"/>
            </p:cNvSpPr>
            <p:nvPr/>
          </p:nvSpPr>
          <p:spPr bwMode="auto">
            <a:xfrm>
              <a:off x="179" y="1348"/>
              <a:ext cx="368" cy="0"/>
            </a:xfrm>
            <a:prstGeom prst="line">
              <a:avLst/>
            </a:prstGeom>
            <a:noFill/>
            <a:ln w="9525">
              <a:solidFill>
                <a:schemeClr val="tx1"/>
              </a:solidFill>
              <a:prstDash val="dash"/>
              <a:round/>
              <a:headEnd/>
              <a:tailEnd type="arrow" w="lg" len="lg"/>
            </a:ln>
          </p:spPr>
          <p:txBody>
            <a:bodyPr wrap="none" anchor="ctr"/>
            <a:lstStyle/>
            <a:p>
              <a:endParaRPr lang="en-US"/>
            </a:p>
          </p:txBody>
        </p:sp>
      </p:grpSp>
      <p:grpSp>
        <p:nvGrpSpPr>
          <p:cNvPr id="16" name="Group 14"/>
          <p:cNvGrpSpPr>
            <a:grpSpLocks/>
          </p:cNvGrpSpPr>
          <p:nvPr/>
        </p:nvGrpSpPr>
        <p:grpSpPr bwMode="auto">
          <a:xfrm>
            <a:off x="585025" y="2830013"/>
            <a:ext cx="787400" cy="219075"/>
            <a:chOff x="183" y="1749"/>
            <a:chExt cx="496" cy="138"/>
          </a:xfrm>
        </p:grpSpPr>
        <p:grpSp>
          <p:nvGrpSpPr>
            <p:cNvPr id="17" name="Group 15"/>
            <p:cNvGrpSpPr>
              <a:grpSpLocks/>
            </p:cNvGrpSpPr>
            <p:nvPr/>
          </p:nvGrpSpPr>
          <p:grpSpPr bwMode="auto">
            <a:xfrm>
              <a:off x="550" y="1749"/>
              <a:ext cx="129" cy="138"/>
              <a:chOff x="2854" y="2608"/>
              <a:chExt cx="83" cy="88"/>
            </a:xfrm>
          </p:grpSpPr>
          <p:sp>
            <p:nvSpPr>
              <p:cNvPr id="19" name="Oval 16"/>
              <p:cNvSpPr>
                <a:spLocks noChangeArrowheads="1"/>
              </p:cNvSpPr>
              <p:nvPr/>
            </p:nvSpPr>
            <p:spPr bwMode="auto">
              <a:xfrm>
                <a:off x="2865" y="2620"/>
                <a:ext cx="72" cy="76"/>
              </a:xfrm>
              <a:prstGeom prst="ellipse">
                <a:avLst/>
              </a:prstGeom>
              <a:solidFill>
                <a:srgbClr val="B2B2B2"/>
              </a:solidFill>
              <a:ln w="6350" cap="sq">
                <a:solidFill>
                  <a:srgbClr val="B2B2B2"/>
                </a:solidFill>
                <a:miter lim="800000"/>
                <a:headEnd/>
                <a:tailEnd/>
              </a:ln>
            </p:spPr>
            <p:txBody>
              <a:bodyPr/>
              <a:lstStyle/>
              <a:p>
                <a:pPr algn="ctr" eaLnBrk="0" hangingPunct="0"/>
                <a:endParaRPr lang="en-US" sz="1200" baseline="-25000">
                  <a:solidFill>
                    <a:srgbClr val="000000"/>
                  </a:solidFill>
                </a:endParaRPr>
              </a:p>
            </p:txBody>
          </p:sp>
          <p:sp>
            <p:nvSpPr>
              <p:cNvPr id="20" name="Oval 17"/>
              <p:cNvSpPr>
                <a:spLocks noChangeArrowheads="1"/>
              </p:cNvSpPr>
              <p:nvPr/>
            </p:nvSpPr>
            <p:spPr bwMode="auto">
              <a:xfrm>
                <a:off x="2854" y="2608"/>
                <a:ext cx="72" cy="76"/>
              </a:xfrm>
              <a:prstGeom prst="ellipse">
                <a:avLst/>
              </a:prstGeom>
              <a:solidFill>
                <a:srgbClr val="FFFFFF"/>
              </a:solidFill>
              <a:ln w="6350" cap="sq">
                <a:solidFill>
                  <a:srgbClr val="FFFFFF"/>
                </a:solidFill>
                <a:miter lim="800000"/>
                <a:headEnd/>
                <a:tailEnd/>
              </a:ln>
            </p:spPr>
            <p:txBody>
              <a:bodyPr/>
              <a:lstStyle/>
              <a:p>
                <a:pPr algn="ctr" eaLnBrk="0" hangingPunct="0"/>
                <a:endParaRPr lang="en-US" sz="1200" baseline="-25000">
                  <a:solidFill>
                    <a:srgbClr val="000000"/>
                  </a:solidFill>
                </a:endParaRPr>
              </a:p>
            </p:txBody>
          </p:sp>
          <p:sp>
            <p:nvSpPr>
              <p:cNvPr id="21" name="Oval 18"/>
              <p:cNvSpPr>
                <a:spLocks noChangeArrowheads="1"/>
              </p:cNvSpPr>
              <p:nvPr/>
            </p:nvSpPr>
            <p:spPr bwMode="auto">
              <a:xfrm>
                <a:off x="2854" y="2608"/>
                <a:ext cx="72" cy="76"/>
              </a:xfrm>
              <a:prstGeom prst="ellipse">
                <a:avLst/>
              </a:prstGeom>
              <a:noFill/>
              <a:ln w="6350" cap="sq">
                <a:solidFill>
                  <a:srgbClr val="424242"/>
                </a:solidFill>
                <a:miter lim="800000"/>
                <a:headEnd/>
                <a:tailEnd/>
              </a:ln>
            </p:spPr>
            <p:txBody>
              <a:bodyPr/>
              <a:lstStyle/>
              <a:p>
                <a:pPr algn="ctr" eaLnBrk="0" hangingPunct="0"/>
                <a:endParaRPr lang="en-US" sz="1200" baseline="-25000">
                  <a:solidFill>
                    <a:srgbClr val="000000"/>
                  </a:solidFill>
                </a:endParaRPr>
              </a:p>
            </p:txBody>
          </p:sp>
          <p:sp>
            <p:nvSpPr>
              <p:cNvPr id="22" name="Line 19"/>
              <p:cNvSpPr>
                <a:spLocks noChangeShapeType="1"/>
              </p:cNvSpPr>
              <p:nvPr/>
            </p:nvSpPr>
            <p:spPr bwMode="auto">
              <a:xfrm>
                <a:off x="2865" y="2620"/>
                <a:ext cx="45" cy="48"/>
              </a:xfrm>
              <a:prstGeom prst="line">
                <a:avLst/>
              </a:prstGeom>
              <a:noFill/>
              <a:ln w="6350" cap="sq">
                <a:solidFill>
                  <a:srgbClr val="424242"/>
                </a:solidFill>
                <a:miter lim="800000"/>
                <a:headEnd/>
                <a:tailEnd/>
              </a:ln>
            </p:spPr>
            <p:txBody>
              <a:bodyPr/>
              <a:lstStyle/>
              <a:p>
                <a:endParaRPr lang="en-US"/>
              </a:p>
            </p:txBody>
          </p:sp>
          <p:sp>
            <p:nvSpPr>
              <p:cNvPr id="23" name="Line 20"/>
              <p:cNvSpPr>
                <a:spLocks noChangeShapeType="1"/>
              </p:cNvSpPr>
              <p:nvPr/>
            </p:nvSpPr>
            <p:spPr bwMode="auto">
              <a:xfrm flipH="1">
                <a:off x="2861" y="2616"/>
                <a:ext cx="53" cy="56"/>
              </a:xfrm>
              <a:prstGeom prst="line">
                <a:avLst/>
              </a:prstGeom>
              <a:noFill/>
              <a:ln w="6350" cap="sq">
                <a:solidFill>
                  <a:srgbClr val="424242"/>
                </a:solidFill>
                <a:miter lim="800000"/>
                <a:headEnd/>
                <a:tailEnd/>
              </a:ln>
            </p:spPr>
            <p:txBody>
              <a:bodyPr/>
              <a:lstStyle/>
              <a:p>
                <a:endParaRPr lang="en-US"/>
              </a:p>
            </p:txBody>
          </p:sp>
        </p:grpSp>
        <p:sp>
          <p:nvSpPr>
            <p:cNvPr id="18" name="Line 21"/>
            <p:cNvSpPr>
              <a:spLocks noChangeShapeType="1"/>
            </p:cNvSpPr>
            <p:nvPr/>
          </p:nvSpPr>
          <p:spPr bwMode="auto">
            <a:xfrm>
              <a:off x="183" y="1802"/>
              <a:ext cx="368" cy="0"/>
            </a:xfrm>
            <a:prstGeom prst="line">
              <a:avLst/>
            </a:prstGeom>
            <a:noFill/>
            <a:ln w="9525">
              <a:solidFill>
                <a:schemeClr val="tx1"/>
              </a:solidFill>
              <a:prstDash val="dash"/>
              <a:round/>
              <a:headEnd/>
              <a:tailEnd type="arrow" w="lg" len="lg"/>
            </a:ln>
          </p:spPr>
          <p:txBody>
            <a:bodyPr wrap="none" anchor="ctr"/>
            <a:lstStyle/>
            <a:p>
              <a:endParaRPr lang="en-US"/>
            </a:p>
          </p:txBody>
        </p:sp>
      </p:grpSp>
      <p:grpSp>
        <p:nvGrpSpPr>
          <p:cNvPr id="24" name="Group 22"/>
          <p:cNvGrpSpPr>
            <a:grpSpLocks/>
          </p:cNvGrpSpPr>
          <p:nvPr/>
        </p:nvGrpSpPr>
        <p:grpSpPr bwMode="auto">
          <a:xfrm>
            <a:off x="464375" y="3377700"/>
            <a:ext cx="1028700" cy="419100"/>
            <a:chOff x="266" y="2072"/>
            <a:chExt cx="648" cy="264"/>
          </a:xfrm>
        </p:grpSpPr>
        <p:sp>
          <p:nvSpPr>
            <p:cNvPr id="25" name="Rectangle 23"/>
            <p:cNvSpPr>
              <a:spLocks noChangeArrowheads="1"/>
            </p:cNvSpPr>
            <p:nvPr/>
          </p:nvSpPr>
          <p:spPr bwMode="auto">
            <a:xfrm>
              <a:off x="578" y="2072"/>
              <a:ext cx="27" cy="264"/>
            </a:xfrm>
            <a:prstGeom prst="rect">
              <a:avLst/>
            </a:prstGeom>
            <a:solidFill>
              <a:srgbClr val="424242"/>
            </a:solidFill>
            <a:ln w="6350" cap="sq">
              <a:solidFill>
                <a:srgbClr val="424242"/>
              </a:solidFill>
              <a:miter lim="800000"/>
              <a:headEnd/>
              <a:tailEnd/>
            </a:ln>
          </p:spPr>
          <p:txBody>
            <a:bodyPr/>
            <a:lstStyle/>
            <a:p>
              <a:pPr algn="ctr" eaLnBrk="0" hangingPunct="0"/>
              <a:endParaRPr lang="en-US" sz="1200" baseline="-25000">
                <a:solidFill>
                  <a:srgbClr val="000000"/>
                </a:solidFill>
              </a:endParaRPr>
            </a:p>
          </p:txBody>
        </p:sp>
        <p:sp>
          <p:nvSpPr>
            <p:cNvPr id="26" name="Line 24"/>
            <p:cNvSpPr>
              <a:spLocks noChangeShapeType="1"/>
            </p:cNvSpPr>
            <p:nvPr/>
          </p:nvSpPr>
          <p:spPr bwMode="auto">
            <a:xfrm>
              <a:off x="266" y="2202"/>
              <a:ext cx="300" cy="0"/>
            </a:xfrm>
            <a:prstGeom prst="line">
              <a:avLst/>
            </a:prstGeom>
            <a:noFill/>
            <a:ln w="9525">
              <a:solidFill>
                <a:schemeClr val="tx1"/>
              </a:solidFill>
              <a:round/>
              <a:headEnd/>
              <a:tailEnd type="arrow" w="lg" len="lg"/>
            </a:ln>
          </p:spPr>
          <p:txBody>
            <a:bodyPr wrap="none" anchor="ctr"/>
            <a:lstStyle/>
            <a:p>
              <a:endParaRPr lang="en-US"/>
            </a:p>
          </p:txBody>
        </p:sp>
        <p:sp>
          <p:nvSpPr>
            <p:cNvPr id="27" name="Line 25"/>
            <p:cNvSpPr>
              <a:spLocks noChangeShapeType="1"/>
            </p:cNvSpPr>
            <p:nvPr/>
          </p:nvSpPr>
          <p:spPr bwMode="auto">
            <a:xfrm>
              <a:off x="614" y="2118"/>
              <a:ext cx="300" cy="0"/>
            </a:xfrm>
            <a:prstGeom prst="line">
              <a:avLst/>
            </a:prstGeom>
            <a:noFill/>
            <a:ln w="9525">
              <a:solidFill>
                <a:schemeClr val="tx1"/>
              </a:solidFill>
              <a:round/>
              <a:headEnd/>
              <a:tailEnd type="arrow" w="lg" len="lg"/>
            </a:ln>
          </p:spPr>
          <p:txBody>
            <a:bodyPr wrap="none" anchor="ctr"/>
            <a:lstStyle/>
            <a:p>
              <a:endParaRPr lang="en-US"/>
            </a:p>
          </p:txBody>
        </p:sp>
        <p:sp>
          <p:nvSpPr>
            <p:cNvPr id="28" name="Line 26"/>
            <p:cNvSpPr>
              <a:spLocks noChangeShapeType="1"/>
            </p:cNvSpPr>
            <p:nvPr/>
          </p:nvSpPr>
          <p:spPr bwMode="auto">
            <a:xfrm>
              <a:off x="614" y="2282"/>
              <a:ext cx="300" cy="0"/>
            </a:xfrm>
            <a:prstGeom prst="line">
              <a:avLst/>
            </a:prstGeom>
            <a:noFill/>
            <a:ln w="9525">
              <a:solidFill>
                <a:schemeClr val="tx1"/>
              </a:solidFill>
              <a:round/>
              <a:headEnd/>
              <a:tailEnd type="arrow" w="lg" len="lg"/>
            </a:ln>
          </p:spPr>
          <p:txBody>
            <a:bodyPr wrap="none" anchor="ctr"/>
            <a:lstStyle/>
            <a:p>
              <a:endParaRPr lang="en-US"/>
            </a:p>
          </p:txBody>
        </p:sp>
      </p:grpSp>
      <p:grpSp>
        <p:nvGrpSpPr>
          <p:cNvPr id="29" name="Group 27"/>
          <p:cNvGrpSpPr>
            <a:grpSpLocks/>
          </p:cNvGrpSpPr>
          <p:nvPr/>
        </p:nvGrpSpPr>
        <p:grpSpPr bwMode="auto">
          <a:xfrm>
            <a:off x="340550" y="4873125"/>
            <a:ext cx="1276350" cy="469900"/>
            <a:chOff x="161" y="2883"/>
            <a:chExt cx="804" cy="296"/>
          </a:xfrm>
        </p:grpSpPr>
        <p:grpSp>
          <p:nvGrpSpPr>
            <p:cNvPr id="30" name="Group 28"/>
            <p:cNvGrpSpPr>
              <a:grpSpLocks/>
            </p:cNvGrpSpPr>
            <p:nvPr/>
          </p:nvGrpSpPr>
          <p:grpSpPr bwMode="auto">
            <a:xfrm>
              <a:off x="461" y="2958"/>
              <a:ext cx="266" cy="178"/>
              <a:chOff x="2816" y="1700"/>
              <a:chExt cx="140" cy="92"/>
            </a:xfrm>
          </p:grpSpPr>
          <p:sp>
            <p:nvSpPr>
              <p:cNvPr id="34" name="Freeform 29"/>
              <p:cNvSpPr>
                <a:spLocks/>
              </p:cNvSpPr>
              <p:nvPr/>
            </p:nvSpPr>
            <p:spPr bwMode="auto">
              <a:xfrm>
                <a:off x="2827" y="1712"/>
                <a:ext cx="129" cy="80"/>
              </a:xfrm>
              <a:custGeom>
                <a:avLst/>
                <a:gdLst>
                  <a:gd name="T0" fmla="*/ 0 w 680"/>
                  <a:gd name="T1" fmla="*/ 0 h 400"/>
                  <a:gd name="T2" fmla="*/ 0 w 680"/>
                  <a:gd name="T3" fmla="*/ 0 h 400"/>
                  <a:gd name="T4" fmla="*/ 0 w 680"/>
                  <a:gd name="T5" fmla="*/ 0 h 400"/>
                  <a:gd name="T6" fmla="*/ 0 w 680"/>
                  <a:gd name="T7" fmla="*/ 0 h 400"/>
                  <a:gd name="T8" fmla="*/ 0 w 680"/>
                  <a:gd name="T9" fmla="*/ 0 h 400"/>
                  <a:gd name="T10" fmla="*/ 0 60000 65536"/>
                  <a:gd name="T11" fmla="*/ 0 60000 65536"/>
                  <a:gd name="T12" fmla="*/ 0 60000 65536"/>
                  <a:gd name="T13" fmla="*/ 0 60000 65536"/>
                  <a:gd name="T14" fmla="*/ 0 60000 65536"/>
                  <a:gd name="T15" fmla="*/ 0 w 680"/>
                  <a:gd name="T16" fmla="*/ 0 h 400"/>
                  <a:gd name="T17" fmla="*/ 680 w 680"/>
                  <a:gd name="T18" fmla="*/ 400 h 400"/>
                </a:gdLst>
                <a:ahLst/>
                <a:cxnLst>
                  <a:cxn ang="T10">
                    <a:pos x="T0" y="T1"/>
                  </a:cxn>
                  <a:cxn ang="T11">
                    <a:pos x="T2" y="T3"/>
                  </a:cxn>
                  <a:cxn ang="T12">
                    <a:pos x="T4" y="T5"/>
                  </a:cxn>
                  <a:cxn ang="T13">
                    <a:pos x="T6" y="T7"/>
                  </a:cxn>
                  <a:cxn ang="T14">
                    <a:pos x="T8" y="T9"/>
                  </a:cxn>
                </a:cxnLst>
                <a:rect l="T15" t="T16" r="T17" b="T18"/>
                <a:pathLst>
                  <a:path w="680" h="400">
                    <a:moveTo>
                      <a:pt x="0" y="200"/>
                    </a:moveTo>
                    <a:lnTo>
                      <a:pt x="340" y="0"/>
                    </a:lnTo>
                    <a:lnTo>
                      <a:pt x="680" y="200"/>
                    </a:lnTo>
                    <a:lnTo>
                      <a:pt x="340" y="400"/>
                    </a:lnTo>
                    <a:lnTo>
                      <a:pt x="0" y="200"/>
                    </a:lnTo>
                    <a:close/>
                  </a:path>
                </a:pathLst>
              </a:custGeom>
              <a:solidFill>
                <a:srgbClr val="B2B2B2"/>
              </a:solidFill>
              <a:ln w="6350" cap="sq">
                <a:solidFill>
                  <a:srgbClr val="B2B2B2"/>
                </a:solidFill>
                <a:miter lim="800000"/>
                <a:headEnd/>
                <a:tailEnd/>
              </a:ln>
            </p:spPr>
            <p:txBody>
              <a:bodyPr/>
              <a:lstStyle/>
              <a:p>
                <a:endParaRPr lang="en-US"/>
              </a:p>
            </p:txBody>
          </p:sp>
          <p:sp>
            <p:nvSpPr>
              <p:cNvPr id="35" name="Freeform 30"/>
              <p:cNvSpPr>
                <a:spLocks/>
              </p:cNvSpPr>
              <p:nvPr/>
            </p:nvSpPr>
            <p:spPr bwMode="auto">
              <a:xfrm>
                <a:off x="2816" y="1700"/>
                <a:ext cx="128" cy="80"/>
              </a:xfrm>
              <a:custGeom>
                <a:avLst/>
                <a:gdLst>
                  <a:gd name="T0" fmla="*/ 0 w 680"/>
                  <a:gd name="T1" fmla="*/ 0 h 400"/>
                  <a:gd name="T2" fmla="*/ 0 w 680"/>
                  <a:gd name="T3" fmla="*/ 0 h 400"/>
                  <a:gd name="T4" fmla="*/ 0 w 680"/>
                  <a:gd name="T5" fmla="*/ 0 h 400"/>
                  <a:gd name="T6" fmla="*/ 0 w 680"/>
                  <a:gd name="T7" fmla="*/ 0 h 400"/>
                  <a:gd name="T8" fmla="*/ 0 w 680"/>
                  <a:gd name="T9" fmla="*/ 0 h 400"/>
                  <a:gd name="T10" fmla="*/ 0 60000 65536"/>
                  <a:gd name="T11" fmla="*/ 0 60000 65536"/>
                  <a:gd name="T12" fmla="*/ 0 60000 65536"/>
                  <a:gd name="T13" fmla="*/ 0 60000 65536"/>
                  <a:gd name="T14" fmla="*/ 0 60000 65536"/>
                  <a:gd name="T15" fmla="*/ 0 w 680"/>
                  <a:gd name="T16" fmla="*/ 0 h 400"/>
                  <a:gd name="T17" fmla="*/ 680 w 680"/>
                  <a:gd name="T18" fmla="*/ 400 h 400"/>
                </a:gdLst>
                <a:ahLst/>
                <a:cxnLst>
                  <a:cxn ang="T10">
                    <a:pos x="T0" y="T1"/>
                  </a:cxn>
                  <a:cxn ang="T11">
                    <a:pos x="T2" y="T3"/>
                  </a:cxn>
                  <a:cxn ang="T12">
                    <a:pos x="T4" y="T5"/>
                  </a:cxn>
                  <a:cxn ang="T13">
                    <a:pos x="T6" y="T7"/>
                  </a:cxn>
                  <a:cxn ang="T14">
                    <a:pos x="T8" y="T9"/>
                  </a:cxn>
                </a:cxnLst>
                <a:rect l="T15" t="T16" r="T17" b="T18"/>
                <a:pathLst>
                  <a:path w="680" h="400">
                    <a:moveTo>
                      <a:pt x="0" y="200"/>
                    </a:moveTo>
                    <a:lnTo>
                      <a:pt x="340" y="0"/>
                    </a:lnTo>
                    <a:lnTo>
                      <a:pt x="680" y="200"/>
                    </a:lnTo>
                    <a:lnTo>
                      <a:pt x="340" y="400"/>
                    </a:lnTo>
                    <a:lnTo>
                      <a:pt x="0" y="200"/>
                    </a:lnTo>
                    <a:close/>
                  </a:path>
                </a:pathLst>
              </a:custGeom>
              <a:solidFill>
                <a:srgbClr val="FFFFFF"/>
              </a:solidFill>
              <a:ln w="6350" cap="sq">
                <a:solidFill>
                  <a:srgbClr val="FFFFFF"/>
                </a:solidFill>
                <a:miter lim="800000"/>
                <a:headEnd/>
                <a:tailEnd/>
              </a:ln>
            </p:spPr>
            <p:txBody>
              <a:bodyPr/>
              <a:lstStyle/>
              <a:p>
                <a:endParaRPr lang="en-US"/>
              </a:p>
            </p:txBody>
          </p:sp>
          <p:sp>
            <p:nvSpPr>
              <p:cNvPr id="36" name="Freeform 31"/>
              <p:cNvSpPr>
                <a:spLocks/>
              </p:cNvSpPr>
              <p:nvPr/>
            </p:nvSpPr>
            <p:spPr bwMode="auto">
              <a:xfrm>
                <a:off x="2816" y="1700"/>
                <a:ext cx="128" cy="80"/>
              </a:xfrm>
              <a:custGeom>
                <a:avLst/>
                <a:gdLst>
                  <a:gd name="T0" fmla="*/ 0 w 680"/>
                  <a:gd name="T1" fmla="*/ 0 h 400"/>
                  <a:gd name="T2" fmla="*/ 0 w 680"/>
                  <a:gd name="T3" fmla="*/ 0 h 400"/>
                  <a:gd name="T4" fmla="*/ 0 w 680"/>
                  <a:gd name="T5" fmla="*/ 0 h 400"/>
                  <a:gd name="T6" fmla="*/ 0 w 680"/>
                  <a:gd name="T7" fmla="*/ 0 h 400"/>
                  <a:gd name="T8" fmla="*/ 0 w 680"/>
                  <a:gd name="T9" fmla="*/ 0 h 400"/>
                  <a:gd name="T10" fmla="*/ 0 60000 65536"/>
                  <a:gd name="T11" fmla="*/ 0 60000 65536"/>
                  <a:gd name="T12" fmla="*/ 0 60000 65536"/>
                  <a:gd name="T13" fmla="*/ 0 60000 65536"/>
                  <a:gd name="T14" fmla="*/ 0 60000 65536"/>
                  <a:gd name="T15" fmla="*/ 0 w 680"/>
                  <a:gd name="T16" fmla="*/ 0 h 400"/>
                  <a:gd name="T17" fmla="*/ 680 w 680"/>
                  <a:gd name="T18" fmla="*/ 400 h 400"/>
                </a:gdLst>
                <a:ahLst/>
                <a:cxnLst>
                  <a:cxn ang="T10">
                    <a:pos x="T0" y="T1"/>
                  </a:cxn>
                  <a:cxn ang="T11">
                    <a:pos x="T2" y="T3"/>
                  </a:cxn>
                  <a:cxn ang="T12">
                    <a:pos x="T4" y="T5"/>
                  </a:cxn>
                  <a:cxn ang="T13">
                    <a:pos x="T6" y="T7"/>
                  </a:cxn>
                  <a:cxn ang="T14">
                    <a:pos x="T8" y="T9"/>
                  </a:cxn>
                </a:cxnLst>
                <a:rect l="T15" t="T16" r="T17" b="T18"/>
                <a:pathLst>
                  <a:path w="680" h="400">
                    <a:moveTo>
                      <a:pt x="0" y="200"/>
                    </a:moveTo>
                    <a:lnTo>
                      <a:pt x="340" y="0"/>
                    </a:lnTo>
                    <a:lnTo>
                      <a:pt x="680" y="200"/>
                    </a:lnTo>
                    <a:lnTo>
                      <a:pt x="340" y="400"/>
                    </a:lnTo>
                    <a:lnTo>
                      <a:pt x="0" y="200"/>
                    </a:lnTo>
                    <a:close/>
                  </a:path>
                </a:pathLst>
              </a:custGeom>
              <a:noFill/>
              <a:ln w="6350" cap="sq">
                <a:solidFill>
                  <a:srgbClr val="424242"/>
                </a:solidFill>
                <a:miter lim="800000"/>
                <a:headEnd/>
                <a:tailEnd/>
              </a:ln>
            </p:spPr>
            <p:txBody>
              <a:bodyPr/>
              <a:lstStyle/>
              <a:p>
                <a:endParaRPr lang="en-US"/>
              </a:p>
            </p:txBody>
          </p:sp>
        </p:grpSp>
        <p:sp>
          <p:nvSpPr>
            <p:cNvPr id="31" name="Freeform 32"/>
            <p:cNvSpPr>
              <a:spLocks/>
            </p:cNvSpPr>
            <p:nvPr/>
          </p:nvSpPr>
          <p:spPr bwMode="auto">
            <a:xfrm>
              <a:off x="583" y="2883"/>
              <a:ext cx="382" cy="65"/>
            </a:xfrm>
            <a:custGeom>
              <a:avLst/>
              <a:gdLst>
                <a:gd name="T0" fmla="*/ 0 w 954"/>
                <a:gd name="T1" fmla="*/ 33 h 77"/>
                <a:gd name="T2" fmla="*/ 0 w 954"/>
                <a:gd name="T3" fmla="*/ 1 h 77"/>
                <a:gd name="T4" fmla="*/ 10 w 954"/>
                <a:gd name="T5" fmla="*/ 0 h 77"/>
                <a:gd name="T6" fmla="*/ 0 60000 65536"/>
                <a:gd name="T7" fmla="*/ 0 60000 65536"/>
                <a:gd name="T8" fmla="*/ 0 60000 65536"/>
                <a:gd name="T9" fmla="*/ 0 w 954"/>
                <a:gd name="T10" fmla="*/ 0 h 77"/>
                <a:gd name="T11" fmla="*/ 954 w 954"/>
                <a:gd name="T12" fmla="*/ 77 h 77"/>
              </a:gdLst>
              <a:ahLst/>
              <a:cxnLst>
                <a:cxn ang="T6">
                  <a:pos x="T0" y="T1"/>
                </a:cxn>
                <a:cxn ang="T7">
                  <a:pos x="T2" y="T3"/>
                </a:cxn>
                <a:cxn ang="T8">
                  <a:pos x="T4" y="T5"/>
                </a:cxn>
              </a:cxnLst>
              <a:rect l="T9" t="T10" r="T11" b="T12"/>
              <a:pathLst>
                <a:path w="954" h="77">
                  <a:moveTo>
                    <a:pt x="0" y="77"/>
                  </a:moveTo>
                  <a:lnTo>
                    <a:pt x="0" y="1"/>
                  </a:lnTo>
                  <a:lnTo>
                    <a:pt x="954" y="0"/>
                  </a:lnTo>
                </a:path>
              </a:pathLst>
            </a:custGeom>
            <a:noFill/>
            <a:ln w="9525">
              <a:solidFill>
                <a:schemeClr val="tx1"/>
              </a:solidFill>
              <a:round/>
              <a:headEnd/>
              <a:tailEnd type="arrow" w="lg" len="lg"/>
            </a:ln>
          </p:spPr>
          <p:txBody>
            <a:bodyPr wrap="none" anchor="ctr"/>
            <a:lstStyle/>
            <a:p>
              <a:endParaRPr lang="en-US"/>
            </a:p>
          </p:txBody>
        </p:sp>
        <p:sp>
          <p:nvSpPr>
            <p:cNvPr id="32" name="Freeform 33"/>
            <p:cNvSpPr>
              <a:spLocks/>
            </p:cNvSpPr>
            <p:nvPr/>
          </p:nvSpPr>
          <p:spPr bwMode="auto">
            <a:xfrm flipV="1">
              <a:off x="579" y="3117"/>
              <a:ext cx="382" cy="62"/>
            </a:xfrm>
            <a:custGeom>
              <a:avLst/>
              <a:gdLst>
                <a:gd name="T0" fmla="*/ 0 w 954"/>
                <a:gd name="T1" fmla="*/ 26 h 77"/>
                <a:gd name="T2" fmla="*/ 0 w 954"/>
                <a:gd name="T3" fmla="*/ 1 h 77"/>
                <a:gd name="T4" fmla="*/ 10 w 954"/>
                <a:gd name="T5" fmla="*/ 0 h 77"/>
                <a:gd name="T6" fmla="*/ 0 60000 65536"/>
                <a:gd name="T7" fmla="*/ 0 60000 65536"/>
                <a:gd name="T8" fmla="*/ 0 60000 65536"/>
                <a:gd name="T9" fmla="*/ 0 w 954"/>
                <a:gd name="T10" fmla="*/ 0 h 77"/>
                <a:gd name="T11" fmla="*/ 954 w 954"/>
                <a:gd name="T12" fmla="*/ 77 h 77"/>
              </a:gdLst>
              <a:ahLst/>
              <a:cxnLst>
                <a:cxn ang="T6">
                  <a:pos x="T0" y="T1"/>
                </a:cxn>
                <a:cxn ang="T7">
                  <a:pos x="T2" y="T3"/>
                </a:cxn>
                <a:cxn ang="T8">
                  <a:pos x="T4" y="T5"/>
                </a:cxn>
              </a:cxnLst>
              <a:rect l="T9" t="T10" r="T11" b="T12"/>
              <a:pathLst>
                <a:path w="954" h="77">
                  <a:moveTo>
                    <a:pt x="0" y="77"/>
                  </a:moveTo>
                  <a:lnTo>
                    <a:pt x="0" y="1"/>
                  </a:lnTo>
                  <a:lnTo>
                    <a:pt x="954" y="0"/>
                  </a:lnTo>
                </a:path>
              </a:pathLst>
            </a:custGeom>
            <a:noFill/>
            <a:ln w="9525">
              <a:solidFill>
                <a:schemeClr val="tx1"/>
              </a:solidFill>
              <a:round/>
              <a:headEnd/>
              <a:tailEnd type="arrow" w="lg" len="lg"/>
            </a:ln>
          </p:spPr>
          <p:txBody>
            <a:bodyPr wrap="none" anchor="ctr"/>
            <a:lstStyle/>
            <a:p>
              <a:endParaRPr lang="en-US"/>
            </a:p>
          </p:txBody>
        </p:sp>
        <p:sp>
          <p:nvSpPr>
            <p:cNvPr id="33" name="Line 34"/>
            <p:cNvSpPr>
              <a:spLocks noChangeShapeType="1"/>
            </p:cNvSpPr>
            <p:nvPr/>
          </p:nvSpPr>
          <p:spPr bwMode="auto">
            <a:xfrm>
              <a:off x="161" y="3032"/>
              <a:ext cx="300" cy="0"/>
            </a:xfrm>
            <a:prstGeom prst="line">
              <a:avLst/>
            </a:prstGeom>
            <a:noFill/>
            <a:ln w="9525">
              <a:solidFill>
                <a:schemeClr val="tx1"/>
              </a:solidFill>
              <a:round/>
              <a:headEnd/>
              <a:tailEnd type="arrow" w="lg" len="lg"/>
            </a:ln>
          </p:spPr>
          <p:txBody>
            <a:bodyPr wrap="none" anchor="ctr"/>
            <a:lstStyle/>
            <a:p>
              <a:endParaRPr lang="en-US"/>
            </a:p>
          </p:txBody>
        </p:sp>
      </p:grpSp>
      <p:grpSp>
        <p:nvGrpSpPr>
          <p:cNvPr id="37" name="Group 35"/>
          <p:cNvGrpSpPr>
            <a:grpSpLocks/>
          </p:cNvGrpSpPr>
          <p:nvPr/>
        </p:nvGrpSpPr>
        <p:grpSpPr bwMode="auto">
          <a:xfrm>
            <a:off x="334200" y="5671638"/>
            <a:ext cx="1289050" cy="477837"/>
            <a:chOff x="183" y="3388"/>
            <a:chExt cx="812" cy="301"/>
          </a:xfrm>
        </p:grpSpPr>
        <p:grpSp>
          <p:nvGrpSpPr>
            <p:cNvPr id="38" name="Group 36"/>
            <p:cNvGrpSpPr>
              <a:grpSpLocks/>
            </p:cNvGrpSpPr>
            <p:nvPr/>
          </p:nvGrpSpPr>
          <p:grpSpPr bwMode="auto">
            <a:xfrm>
              <a:off x="447" y="3465"/>
              <a:ext cx="266" cy="178"/>
              <a:chOff x="2816" y="1700"/>
              <a:chExt cx="140" cy="92"/>
            </a:xfrm>
          </p:grpSpPr>
          <p:sp>
            <p:nvSpPr>
              <p:cNvPr id="42" name="Freeform 37"/>
              <p:cNvSpPr>
                <a:spLocks/>
              </p:cNvSpPr>
              <p:nvPr/>
            </p:nvSpPr>
            <p:spPr bwMode="auto">
              <a:xfrm>
                <a:off x="2827" y="1712"/>
                <a:ext cx="129" cy="80"/>
              </a:xfrm>
              <a:custGeom>
                <a:avLst/>
                <a:gdLst>
                  <a:gd name="T0" fmla="*/ 0 w 680"/>
                  <a:gd name="T1" fmla="*/ 0 h 400"/>
                  <a:gd name="T2" fmla="*/ 0 w 680"/>
                  <a:gd name="T3" fmla="*/ 0 h 400"/>
                  <a:gd name="T4" fmla="*/ 0 w 680"/>
                  <a:gd name="T5" fmla="*/ 0 h 400"/>
                  <a:gd name="T6" fmla="*/ 0 w 680"/>
                  <a:gd name="T7" fmla="*/ 0 h 400"/>
                  <a:gd name="T8" fmla="*/ 0 w 680"/>
                  <a:gd name="T9" fmla="*/ 0 h 400"/>
                  <a:gd name="T10" fmla="*/ 0 60000 65536"/>
                  <a:gd name="T11" fmla="*/ 0 60000 65536"/>
                  <a:gd name="T12" fmla="*/ 0 60000 65536"/>
                  <a:gd name="T13" fmla="*/ 0 60000 65536"/>
                  <a:gd name="T14" fmla="*/ 0 60000 65536"/>
                  <a:gd name="T15" fmla="*/ 0 w 680"/>
                  <a:gd name="T16" fmla="*/ 0 h 400"/>
                  <a:gd name="T17" fmla="*/ 680 w 680"/>
                  <a:gd name="T18" fmla="*/ 400 h 400"/>
                </a:gdLst>
                <a:ahLst/>
                <a:cxnLst>
                  <a:cxn ang="T10">
                    <a:pos x="T0" y="T1"/>
                  </a:cxn>
                  <a:cxn ang="T11">
                    <a:pos x="T2" y="T3"/>
                  </a:cxn>
                  <a:cxn ang="T12">
                    <a:pos x="T4" y="T5"/>
                  </a:cxn>
                  <a:cxn ang="T13">
                    <a:pos x="T6" y="T7"/>
                  </a:cxn>
                  <a:cxn ang="T14">
                    <a:pos x="T8" y="T9"/>
                  </a:cxn>
                </a:cxnLst>
                <a:rect l="T15" t="T16" r="T17" b="T18"/>
                <a:pathLst>
                  <a:path w="680" h="400">
                    <a:moveTo>
                      <a:pt x="0" y="200"/>
                    </a:moveTo>
                    <a:lnTo>
                      <a:pt x="340" y="0"/>
                    </a:lnTo>
                    <a:lnTo>
                      <a:pt x="680" y="200"/>
                    </a:lnTo>
                    <a:lnTo>
                      <a:pt x="340" y="400"/>
                    </a:lnTo>
                    <a:lnTo>
                      <a:pt x="0" y="200"/>
                    </a:lnTo>
                    <a:close/>
                  </a:path>
                </a:pathLst>
              </a:custGeom>
              <a:solidFill>
                <a:srgbClr val="B2B2B2"/>
              </a:solidFill>
              <a:ln w="6350" cap="sq">
                <a:solidFill>
                  <a:srgbClr val="B2B2B2"/>
                </a:solidFill>
                <a:miter lim="800000"/>
                <a:headEnd/>
                <a:tailEnd/>
              </a:ln>
            </p:spPr>
            <p:txBody>
              <a:bodyPr/>
              <a:lstStyle/>
              <a:p>
                <a:endParaRPr lang="en-US"/>
              </a:p>
            </p:txBody>
          </p:sp>
          <p:sp>
            <p:nvSpPr>
              <p:cNvPr id="43" name="Freeform 38"/>
              <p:cNvSpPr>
                <a:spLocks/>
              </p:cNvSpPr>
              <p:nvPr/>
            </p:nvSpPr>
            <p:spPr bwMode="auto">
              <a:xfrm>
                <a:off x="2816" y="1700"/>
                <a:ext cx="128" cy="80"/>
              </a:xfrm>
              <a:custGeom>
                <a:avLst/>
                <a:gdLst>
                  <a:gd name="T0" fmla="*/ 0 w 680"/>
                  <a:gd name="T1" fmla="*/ 0 h 400"/>
                  <a:gd name="T2" fmla="*/ 0 w 680"/>
                  <a:gd name="T3" fmla="*/ 0 h 400"/>
                  <a:gd name="T4" fmla="*/ 0 w 680"/>
                  <a:gd name="T5" fmla="*/ 0 h 400"/>
                  <a:gd name="T6" fmla="*/ 0 w 680"/>
                  <a:gd name="T7" fmla="*/ 0 h 400"/>
                  <a:gd name="T8" fmla="*/ 0 w 680"/>
                  <a:gd name="T9" fmla="*/ 0 h 400"/>
                  <a:gd name="T10" fmla="*/ 0 60000 65536"/>
                  <a:gd name="T11" fmla="*/ 0 60000 65536"/>
                  <a:gd name="T12" fmla="*/ 0 60000 65536"/>
                  <a:gd name="T13" fmla="*/ 0 60000 65536"/>
                  <a:gd name="T14" fmla="*/ 0 60000 65536"/>
                  <a:gd name="T15" fmla="*/ 0 w 680"/>
                  <a:gd name="T16" fmla="*/ 0 h 400"/>
                  <a:gd name="T17" fmla="*/ 680 w 680"/>
                  <a:gd name="T18" fmla="*/ 400 h 400"/>
                </a:gdLst>
                <a:ahLst/>
                <a:cxnLst>
                  <a:cxn ang="T10">
                    <a:pos x="T0" y="T1"/>
                  </a:cxn>
                  <a:cxn ang="T11">
                    <a:pos x="T2" y="T3"/>
                  </a:cxn>
                  <a:cxn ang="T12">
                    <a:pos x="T4" y="T5"/>
                  </a:cxn>
                  <a:cxn ang="T13">
                    <a:pos x="T6" y="T7"/>
                  </a:cxn>
                  <a:cxn ang="T14">
                    <a:pos x="T8" y="T9"/>
                  </a:cxn>
                </a:cxnLst>
                <a:rect l="T15" t="T16" r="T17" b="T18"/>
                <a:pathLst>
                  <a:path w="680" h="400">
                    <a:moveTo>
                      <a:pt x="0" y="200"/>
                    </a:moveTo>
                    <a:lnTo>
                      <a:pt x="340" y="0"/>
                    </a:lnTo>
                    <a:lnTo>
                      <a:pt x="680" y="200"/>
                    </a:lnTo>
                    <a:lnTo>
                      <a:pt x="340" y="400"/>
                    </a:lnTo>
                    <a:lnTo>
                      <a:pt x="0" y="200"/>
                    </a:lnTo>
                    <a:close/>
                  </a:path>
                </a:pathLst>
              </a:custGeom>
              <a:solidFill>
                <a:srgbClr val="FFFFFF"/>
              </a:solidFill>
              <a:ln w="6350" cap="sq">
                <a:solidFill>
                  <a:srgbClr val="FFFFFF"/>
                </a:solidFill>
                <a:miter lim="800000"/>
                <a:headEnd/>
                <a:tailEnd/>
              </a:ln>
            </p:spPr>
            <p:txBody>
              <a:bodyPr/>
              <a:lstStyle/>
              <a:p>
                <a:endParaRPr lang="en-US"/>
              </a:p>
            </p:txBody>
          </p:sp>
          <p:sp>
            <p:nvSpPr>
              <p:cNvPr id="44" name="Freeform 39"/>
              <p:cNvSpPr>
                <a:spLocks/>
              </p:cNvSpPr>
              <p:nvPr/>
            </p:nvSpPr>
            <p:spPr bwMode="auto">
              <a:xfrm>
                <a:off x="2816" y="1700"/>
                <a:ext cx="128" cy="80"/>
              </a:xfrm>
              <a:custGeom>
                <a:avLst/>
                <a:gdLst>
                  <a:gd name="T0" fmla="*/ 0 w 680"/>
                  <a:gd name="T1" fmla="*/ 0 h 400"/>
                  <a:gd name="T2" fmla="*/ 0 w 680"/>
                  <a:gd name="T3" fmla="*/ 0 h 400"/>
                  <a:gd name="T4" fmla="*/ 0 w 680"/>
                  <a:gd name="T5" fmla="*/ 0 h 400"/>
                  <a:gd name="T6" fmla="*/ 0 w 680"/>
                  <a:gd name="T7" fmla="*/ 0 h 400"/>
                  <a:gd name="T8" fmla="*/ 0 w 680"/>
                  <a:gd name="T9" fmla="*/ 0 h 400"/>
                  <a:gd name="T10" fmla="*/ 0 60000 65536"/>
                  <a:gd name="T11" fmla="*/ 0 60000 65536"/>
                  <a:gd name="T12" fmla="*/ 0 60000 65536"/>
                  <a:gd name="T13" fmla="*/ 0 60000 65536"/>
                  <a:gd name="T14" fmla="*/ 0 60000 65536"/>
                  <a:gd name="T15" fmla="*/ 0 w 680"/>
                  <a:gd name="T16" fmla="*/ 0 h 400"/>
                  <a:gd name="T17" fmla="*/ 680 w 680"/>
                  <a:gd name="T18" fmla="*/ 400 h 400"/>
                </a:gdLst>
                <a:ahLst/>
                <a:cxnLst>
                  <a:cxn ang="T10">
                    <a:pos x="T0" y="T1"/>
                  </a:cxn>
                  <a:cxn ang="T11">
                    <a:pos x="T2" y="T3"/>
                  </a:cxn>
                  <a:cxn ang="T12">
                    <a:pos x="T4" y="T5"/>
                  </a:cxn>
                  <a:cxn ang="T13">
                    <a:pos x="T6" y="T7"/>
                  </a:cxn>
                  <a:cxn ang="T14">
                    <a:pos x="T8" y="T9"/>
                  </a:cxn>
                </a:cxnLst>
                <a:rect l="T15" t="T16" r="T17" b="T18"/>
                <a:pathLst>
                  <a:path w="680" h="400">
                    <a:moveTo>
                      <a:pt x="0" y="200"/>
                    </a:moveTo>
                    <a:lnTo>
                      <a:pt x="340" y="0"/>
                    </a:lnTo>
                    <a:lnTo>
                      <a:pt x="680" y="200"/>
                    </a:lnTo>
                    <a:lnTo>
                      <a:pt x="340" y="400"/>
                    </a:lnTo>
                    <a:lnTo>
                      <a:pt x="0" y="200"/>
                    </a:lnTo>
                    <a:close/>
                  </a:path>
                </a:pathLst>
              </a:custGeom>
              <a:noFill/>
              <a:ln w="6350" cap="sq">
                <a:solidFill>
                  <a:srgbClr val="424242"/>
                </a:solidFill>
                <a:miter lim="800000"/>
                <a:headEnd/>
                <a:tailEnd/>
              </a:ln>
            </p:spPr>
            <p:txBody>
              <a:bodyPr/>
              <a:lstStyle/>
              <a:p>
                <a:endParaRPr lang="en-US"/>
              </a:p>
            </p:txBody>
          </p:sp>
        </p:grpSp>
        <p:sp>
          <p:nvSpPr>
            <p:cNvPr id="39" name="Freeform 40"/>
            <p:cNvSpPr>
              <a:spLocks/>
            </p:cNvSpPr>
            <p:nvPr/>
          </p:nvSpPr>
          <p:spPr bwMode="auto">
            <a:xfrm flipH="1">
              <a:off x="189" y="3388"/>
              <a:ext cx="378" cy="81"/>
            </a:xfrm>
            <a:custGeom>
              <a:avLst/>
              <a:gdLst>
                <a:gd name="T0" fmla="*/ 0 w 954"/>
                <a:gd name="T1" fmla="*/ 99 h 77"/>
                <a:gd name="T2" fmla="*/ 0 w 954"/>
                <a:gd name="T3" fmla="*/ 1 h 77"/>
                <a:gd name="T4" fmla="*/ 9 w 954"/>
                <a:gd name="T5" fmla="*/ 0 h 77"/>
                <a:gd name="T6" fmla="*/ 0 60000 65536"/>
                <a:gd name="T7" fmla="*/ 0 60000 65536"/>
                <a:gd name="T8" fmla="*/ 0 60000 65536"/>
                <a:gd name="T9" fmla="*/ 0 w 954"/>
                <a:gd name="T10" fmla="*/ 0 h 77"/>
                <a:gd name="T11" fmla="*/ 954 w 954"/>
                <a:gd name="T12" fmla="*/ 77 h 77"/>
              </a:gdLst>
              <a:ahLst/>
              <a:cxnLst>
                <a:cxn ang="T6">
                  <a:pos x="T0" y="T1"/>
                </a:cxn>
                <a:cxn ang="T7">
                  <a:pos x="T2" y="T3"/>
                </a:cxn>
                <a:cxn ang="T8">
                  <a:pos x="T4" y="T5"/>
                </a:cxn>
              </a:cxnLst>
              <a:rect l="T9" t="T10" r="T11" b="T12"/>
              <a:pathLst>
                <a:path w="954" h="77">
                  <a:moveTo>
                    <a:pt x="0" y="77"/>
                  </a:moveTo>
                  <a:lnTo>
                    <a:pt x="0" y="1"/>
                  </a:lnTo>
                  <a:lnTo>
                    <a:pt x="954" y="0"/>
                  </a:lnTo>
                </a:path>
              </a:pathLst>
            </a:custGeom>
            <a:noFill/>
            <a:ln w="9525">
              <a:solidFill>
                <a:schemeClr val="tx1"/>
              </a:solidFill>
              <a:round/>
              <a:headEnd type="arrow" w="med" len="med"/>
              <a:tailEnd/>
            </a:ln>
          </p:spPr>
          <p:txBody>
            <a:bodyPr wrap="none" anchor="ctr"/>
            <a:lstStyle/>
            <a:p>
              <a:endParaRPr lang="en-US"/>
            </a:p>
          </p:txBody>
        </p:sp>
        <p:sp>
          <p:nvSpPr>
            <p:cNvPr id="40" name="Freeform 41"/>
            <p:cNvSpPr>
              <a:spLocks/>
            </p:cNvSpPr>
            <p:nvPr/>
          </p:nvSpPr>
          <p:spPr bwMode="auto">
            <a:xfrm flipH="1" flipV="1">
              <a:off x="183" y="3612"/>
              <a:ext cx="384" cy="77"/>
            </a:xfrm>
            <a:custGeom>
              <a:avLst/>
              <a:gdLst>
                <a:gd name="T0" fmla="*/ 0 w 954"/>
                <a:gd name="T1" fmla="*/ 77 h 77"/>
                <a:gd name="T2" fmla="*/ 0 w 954"/>
                <a:gd name="T3" fmla="*/ 1 h 77"/>
                <a:gd name="T4" fmla="*/ 10 w 954"/>
                <a:gd name="T5" fmla="*/ 0 h 77"/>
                <a:gd name="T6" fmla="*/ 0 60000 65536"/>
                <a:gd name="T7" fmla="*/ 0 60000 65536"/>
                <a:gd name="T8" fmla="*/ 0 60000 65536"/>
                <a:gd name="T9" fmla="*/ 0 w 954"/>
                <a:gd name="T10" fmla="*/ 0 h 77"/>
                <a:gd name="T11" fmla="*/ 954 w 954"/>
                <a:gd name="T12" fmla="*/ 77 h 77"/>
              </a:gdLst>
              <a:ahLst/>
              <a:cxnLst>
                <a:cxn ang="T6">
                  <a:pos x="T0" y="T1"/>
                </a:cxn>
                <a:cxn ang="T7">
                  <a:pos x="T2" y="T3"/>
                </a:cxn>
                <a:cxn ang="T8">
                  <a:pos x="T4" y="T5"/>
                </a:cxn>
              </a:cxnLst>
              <a:rect l="T9" t="T10" r="T11" b="T12"/>
              <a:pathLst>
                <a:path w="954" h="77">
                  <a:moveTo>
                    <a:pt x="0" y="77"/>
                  </a:moveTo>
                  <a:lnTo>
                    <a:pt x="0" y="1"/>
                  </a:lnTo>
                  <a:lnTo>
                    <a:pt x="954" y="0"/>
                  </a:lnTo>
                </a:path>
              </a:pathLst>
            </a:custGeom>
            <a:noFill/>
            <a:ln w="9525">
              <a:solidFill>
                <a:schemeClr val="tx1"/>
              </a:solidFill>
              <a:round/>
              <a:headEnd type="arrow" w="med" len="med"/>
              <a:tailEnd type="none" w="lg" len="lg"/>
            </a:ln>
          </p:spPr>
          <p:txBody>
            <a:bodyPr wrap="none" anchor="ctr"/>
            <a:lstStyle/>
            <a:p>
              <a:endParaRPr lang="en-US"/>
            </a:p>
          </p:txBody>
        </p:sp>
        <p:sp>
          <p:nvSpPr>
            <p:cNvPr id="41" name="Line 42"/>
            <p:cNvSpPr>
              <a:spLocks noChangeShapeType="1"/>
            </p:cNvSpPr>
            <p:nvPr/>
          </p:nvSpPr>
          <p:spPr bwMode="auto">
            <a:xfrm>
              <a:off x="695" y="3539"/>
              <a:ext cx="300" cy="0"/>
            </a:xfrm>
            <a:prstGeom prst="line">
              <a:avLst/>
            </a:prstGeom>
            <a:noFill/>
            <a:ln w="9525">
              <a:solidFill>
                <a:schemeClr val="tx1"/>
              </a:solidFill>
              <a:round/>
              <a:headEnd/>
              <a:tailEnd type="arrow" w="lg" len="lg"/>
            </a:ln>
          </p:spPr>
          <p:txBody>
            <a:bodyPr wrap="none" anchor="ctr"/>
            <a:lstStyle/>
            <a:p>
              <a:endParaRPr lang="en-US"/>
            </a:p>
          </p:txBody>
        </p:sp>
      </p:grpSp>
      <p:grpSp>
        <p:nvGrpSpPr>
          <p:cNvPr id="45" name="Group 43"/>
          <p:cNvGrpSpPr>
            <a:grpSpLocks/>
          </p:cNvGrpSpPr>
          <p:nvPr/>
        </p:nvGrpSpPr>
        <p:grpSpPr bwMode="auto">
          <a:xfrm>
            <a:off x="461200" y="4125413"/>
            <a:ext cx="1035050" cy="419100"/>
            <a:chOff x="262" y="2435"/>
            <a:chExt cx="652" cy="264"/>
          </a:xfrm>
        </p:grpSpPr>
        <p:sp>
          <p:nvSpPr>
            <p:cNvPr id="46" name="Rectangle 44"/>
            <p:cNvSpPr>
              <a:spLocks noChangeArrowheads="1"/>
            </p:cNvSpPr>
            <p:nvPr/>
          </p:nvSpPr>
          <p:spPr bwMode="auto">
            <a:xfrm>
              <a:off x="578" y="2435"/>
              <a:ext cx="27" cy="264"/>
            </a:xfrm>
            <a:prstGeom prst="rect">
              <a:avLst/>
            </a:prstGeom>
            <a:solidFill>
              <a:srgbClr val="424242"/>
            </a:solidFill>
            <a:ln w="6350" cap="sq">
              <a:solidFill>
                <a:srgbClr val="424242"/>
              </a:solidFill>
              <a:miter lim="800000"/>
              <a:headEnd/>
              <a:tailEnd/>
            </a:ln>
          </p:spPr>
          <p:txBody>
            <a:bodyPr/>
            <a:lstStyle/>
            <a:p>
              <a:pPr algn="ctr" eaLnBrk="0" hangingPunct="0"/>
              <a:endParaRPr lang="en-US" sz="1200" baseline="-25000">
                <a:solidFill>
                  <a:srgbClr val="000000"/>
                </a:solidFill>
              </a:endParaRPr>
            </a:p>
          </p:txBody>
        </p:sp>
        <p:sp>
          <p:nvSpPr>
            <p:cNvPr id="47" name="Line 45"/>
            <p:cNvSpPr>
              <a:spLocks noChangeShapeType="1"/>
            </p:cNvSpPr>
            <p:nvPr/>
          </p:nvSpPr>
          <p:spPr bwMode="auto">
            <a:xfrm>
              <a:off x="614" y="2565"/>
              <a:ext cx="300" cy="0"/>
            </a:xfrm>
            <a:prstGeom prst="line">
              <a:avLst/>
            </a:prstGeom>
            <a:noFill/>
            <a:ln w="9525">
              <a:solidFill>
                <a:schemeClr val="tx1"/>
              </a:solidFill>
              <a:round/>
              <a:headEnd/>
              <a:tailEnd type="arrow" w="lg" len="lg"/>
            </a:ln>
          </p:spPr>
          <p:txBody>
            <a:bodyPr wrap="none" anchor="ctr"/>
            <a:lstStyle/>
            <a:p>
              <a:endParaRPr lang="en-US"/>
            </a:p>
          </p:txBody>
        </p:sp>
        <p:sp>
          <p:nvSpPr>
            <p:cNvPr id="48" name="Line 46"/>
            <p:cNvSpPr>
              <a:spLocks noChangeShapeType="1"/>
            </p:cNvSpPr>
            <p:nvPr/>
          </p:nvSpPr>
          <p:spPr bwMode="auto">
            <a:xfrm>
              <a:off x="266" y="2477"/>
              <a:ext cx="300" cy="0"/>
            </a:xfrm>
            <a:prstGeom prst="line">
              <a:avLst/>
            </a:prstGeom>
            <a:noFill/>
            <a:ln w="9525">
              <a:solidFill>
                <a:schemeClr val="tx1"/>
              </a:solidFill>
              <a:round/>
              <a:headEnd/>
              <a:tailEnd type="arrow" w="lg" len="lg"/>
            </a:ln>
          </p:spPr>
          <p:txBody>
            <a:bodyPr wrap="none" anchor="ctr"/>
            <a:lstStyle/>
            <a:p>
              <a:endParaRPr lang="en-US"/>
            </a:p>
          </p:txBody>
        </p:sp>
        <p:sp>
          <p:nvSpPr>
            <p:cNvPr id="49" name="Line 47"/>
            <p:cNvSpPr>
              <a:spLocks noChangeShapeType="1"/>
            </p:cNvSpPr>
            <p:nvPr/>
          </p:nvSpPr>
          <p:spPr bwMode="auto">
            <a:xfrm>
              <a:off x="262" y="2653"/>
              <a:ext cx="300" cy="0"/>
            </a:xfrm>
            <a:prstGeom prst="line">
              <a:avLst/>
            </a:prstGeom>
            <a:noFill/>
            <a:ln w="9525">
              <a:solidFill>
                <a:schemeClr val="tx1"/>
              </a:solidFill>
              <a:round/>
              <a:headEnd/>
              <a:tailEnd type="arrow" w="lg" len="lg"/>
            </a:ln>
          </p:spPr>
          <p:txBody>
            <a:bodyPr wrap="none" anchor="ctr"/>
            <a:lstStyle/>
            <a:p>
              <a:endParaRPr lang="en-US"/>
            </a:p>
          </p:txBody>
        </p:sp>
      </p:grpSp>
      <p:sp>
        <p:nvSpPr>
          <p:cNvPr id="50" name="Text Box 48"/>
          <p:cNvSpPr txBox="1">
            <a:spLocks noChangeArrowheads="1"/>
          </p:cNvSpPr>
          <p:nvPr/>
        </p:nvSpPr>
        <p:spPr bwMode="auto">
          <a:xfrm>
            <a:off x="2350325" y="1382213"/>
            <a:ext cx="5491163" cy="581025"/>
          </a:xfrm>
          <a:prstGeom prst="rect">
            <a:avLst/>
          </a:prstGeom>
          <a:noFill/>
          <a:ln w="9525">
            <a:noFill/>
            <a:miter lim="800000"/>
            <a:headEnd/>
            <a:tailEnd/>
          </a:ln>
        </p:spPr>
        <p:txBody>
          <a:bodyPr>
            <a:spAutoFit/>
          </a:bodyPr>
          <a:lstStyle/>
          <a:p>
            <a:pPr eaLnBrk="0" hangingPunct="0"/>
            <a:r>
              <a:rPr lang="en-GB" sz="1600" b="1">
                <a:solidFill>
                  <a:srgbClr val="000000"/>
                </a:solidFill>
              </a:rPr>
              <a:t>Initial Node</a:t>
            </a:r>
            <a:r>
              <a:rPr lang="en-GB" sz="1600">
                <a:solidFill>
                  <a:srgbClr val="000000"/>
                </a:solidFill>
              </a:rPr>
              <a:t> – On execution of parent control token placed on outgoing control flows</a:t>
            </a:r>
          </a:p>
        </p:txBody>
      </p:sp>
      <p:sp>
        <p:nvSpPr>
          <p:cNvPr id="51" name="Text Box 49"/>
          <p:cNvSpPr txBox="1">
            <a:spLocks noChangeArrowheads="1"/>
          </p:cNvSpPr>
          <p:nvPr/>
        </p:nvSpPr>
        <p:spPr bwMode="auto">
          <a:xfrm>
            <a:off x="2350325" y="2106113"/>
            <a:ext cx="6253163" cy="336550"/>
          </a:xfrm>
          <a:prstGeom prst="rect">
            <a:avLst/>
          </a:prstGeom>
          <a:noFill/>
          <a:ln w="9525">
            <a:noFill/>
            <a:miter lim="800000"/>
            <a:headEnd/>
            <a:tailEnd/>
          </a:ln>
        </p:spPr>
        <p:txBody>
          <a:bodyPr>
            <a:spAutoFit/>
          </a:bodyPr>
          <a:lstStyle/>
          <a:p>
            <a:pPr eaLnBrk="0" hangingPunct="0"/>
            <a:r>
              <a:rPr lang="en-GB" sz="1600" b="1">
                <a:solidFill>
                  <a:srgbClr val="000000"/>
                </a:solidFill>
              </a:rPr>
              <a:t>Activity Final Node</a:t>
            </a:r>
            <a:r>
              <a:rPr lang="en-GB" sz="1600">
                <a:solidFill>
                  <a:srgbClr val="000000"/>
                </a:solidFill>
              </a:rPr>
              <a:t> – Receipt of a control token terminates parent</a:t>
            </a:r>
          </a:p>
        </p:txBody>
      </p:sp>
      <p:sp>
        <p:nvSpPr>
          <p:cNvPr id="52" name="Text Box 50"/>
          <p:cNvSpPr txBox="1">
            <a:spLocks noChangeArrowheads="1"/>
          </p:cNvSpPr>
          <p:nvPr/>
        </p:nvSpPr>
        <p:spPr bwMode="auto">
          <a:xfrm>
            <a:off x="2350325" y="2777625"/>
            <a:ext cx="5491163" cy="336550"/>
          </a:xfrm>
          <a:prstGeom prst="rect">
            <a:avLst/>
          </a:prstGeom>
          <a:noFill/>
          <a:ln w="9525">
            <a:noFill/>
            <a:miter lim="800000"/>
            <a:headEnd/>
            <a:tailEnd/>
          </a:ln>
        </p:spPr>
        <p:txBody>
          <a:bodyPr>
            <a:spAutoFit/>
          </a:bodyPr>
          <a:lstStyle/>
          <a:p>
            <a:pPr eaLnBrk="0" hangingPunct="0"/>
            <a:r>
              <a:rPr lang="en-GB" sz="1600" b="1">
                <a:solidFill>
                  <a:srgbClr val="000000"/>
                </a:solidFill>
              </a:rPr>
              <a:t>Flow Final Node</a:t>
            </a:r>
            <a:r>
              <a:rPr lang="en-GB" sz="1600">
                <a:solidFill>
                  <a:srgbClr val="000000"/>
                </a:solidFill>
              </a:rPr>
              <a:t> – Sink for control tokens</a:t>
            </a:r>
          </a:p>
        </p:txBody>
      </p:sp>
      <p:sp>
        <p:nvSpPr>
          <p:cNvPr id="53" name="Text Box 51"/>
          <p:cNvSpPr txBox="1">
            <a:spLocks noChangeArrowheads="1"/>
          </p:cNvSpPr>
          <p:nvPr/>
        </p:nvSpPr>
        <p:spPr bwMode="auto">
          <a:xfrm>
            <a:off x="2350325" y="3296738"/>
            <a:ext cx="5491163" cy="581025"/>
          </a:xfrm>
          <a:prstGeom prst="rect">
            <a:avLst/>
          </a:prstGeom>
          <a:noFill/>
          <a:ln w="9525">
            <a:noFill/>
            <a:miter lim="800000"/>
            <a:headEnd/>
            <a:tailEnd/>
          </a:ln>
        </p:spPr>
        <p:txBody>
          <a:bodyPr>
            <a:spAutoFit/>
          </a:bodyPr>
          <a:lstStyle/>
          <a:p>
            <a:pPr eaLnBrk="0" hangingPunct="0"/>
            <a:r>
              <a:rPr lang="en-GB" sz="1600" b="1">
                <a:solidFill>
                  <a:srgbClr val="000000"/>
                </a:solidFill>
              </a:rPr>
              <a:t>Fork Node</a:t>
            </a:r>
            <a:r>
              <a:rPr lang="en-GB" sz="1600">
                <a:solidFill>
                  <a:srgbClr val="000000"/>
                </a:solidFill>
              </a:rPr>
              <a:t> – Duplicates input (control or object) tokens from its input flow onto all outgoing flows</a:t>
            </a:r>
          </a:p>
        </p:txBody>
      </p:sp>
      <p:sp>
        <p:nvSpPr>
          <p:cNvPr id="54" name="Text Box 52"/>
          <p:cNvSpPr txBox="1">
            <a:spLocks noChangeArrowheads="1"/>
          </p:cNvSpPr>
          <p:nvPr/>
        </p:nvSpPr>
        <p:spPr bwMode="auto">
          <a:xfrm>
            <a:off x="2350325" y="4020638"/>
            <a:ext cx="5926138" cy="581025"/>
          </a:xfrm>
          <a:prstGeom prst="rect">
            <a:avLst/>
          </a:prstGeom>
          <a:noFill/>
          <a:ln w="9525">
            <a:noFill/>
            <a:miter lim="800000"/>
            <a:headEnd/>
            <a:tailEnd/>
          </a:ln>
        </p:spPr>
        <p:txBody>
          <a:bodyPr>
            <a:spAutoFit/>
          </a:bodyPr>
          <a:lstStyle/>
          <a:p>
            <a:pPr eaLnBrk="0" hangingPunct="0"/>
            <a:r>
              <a:rPr lang="en-GB" sz="1600" b="1" dirty="0">
                <a:solidFill>
                  <a:srgbClr val="000000"/>
                </a:solidFill>
              </a:rPr>
              <a:t>Join Node</a:t>
            </a:r>
            <a:r>
              <a:rPr lang="en-GB" sz="1600" dirty="0">
                <a:solidFill>
                  <a:srgbClr val="000000"/>
                </a:solidFill>
              </a:rPr>
              <a:t> – Waits for an input (control or object) token on </a:t>
            </a:r>
            <a:r>
              <a:rPr lang="en-GB" sz="1600" u="sng" dirty="0">
                <a:solidFill>
                  <a:srgbClr val="000000"/>
                </a:solidFill>
              </a:rPr>
              <a:t>all</a:t>
            </a:r>
            <a:r>
              <a:rPr lang="en-GB" sz="1600" dirty="0">
                <a:solidFill>
                  <a:srgbClr val="000000"/>
                </a:solidFill>
              </a:rPr>
              <a:t> input flows and then places them all on the outgoing flow</a:t>
            </a:r>
          </a:p>
        </p:txBody>
      </p:sp>
      <p:sp>
        <p:nvSpPr>
          <p:cNvPr id="55" name="Text Box 53"/>
          <p:cNvSpPr txBox="1">
            <a:spLocks noChangeArrowheads="1"/>
          </p:cNvSpPr>
          <p:nvPr/>
        </p:nvSpPr>
        <p:spPr bwMode="auto">
          <a:xfrm>
            <a:off x="2350325" y="4782638"/>
            <a:ext cx="6208713" cy="581025"/>
          </a:xfrm>
          <a:prstGeom prst="rect">
            <a:avLst/>
          </a:prstGeom>
          <a:noFill/>
          <a:ln w="9525">
            <a:noFill/>
            <a:miter lim="800000"/>
            <a:headEnd/>
            <a:tailEnd/>
          </a:ln>
        </p:spPr>
        <p:txBody>
          <a:bodyPr>
            <a:spAutoFit/>
          </a:bodyPr>
          <a:lstStyle/>
          <a:p>
            <a:pPr eaLnBrk="0" hangingPunct="0"/>
            <a:r>
              <a:rPr lang="en-GB" sz="1600" b="1" dirty="0">
                <a:solidFill>
                  <a:srgbClr val="000000"/>
                </a:solidFill>
              </a:rPr>
              <a:t>Decision Node</a:t>
            </a:r>
            <a:r>
              <a:rPr lang="en-GB" sz="1600" dirty="0">
                <a:solidFill>
                  <a:srgbClr val="000000"/>
                </a:solidFill>
              </a:rPr>
              <a:t> – Waits for an input (control or object) token on its input flow and places it on one outgoing flow based on guards</a:t>
            </a:r>
          </a:p>
        </p:txBody>
      </p:sp>
      <p:sp>
        <p:nvSpPr>
          <p:cNvPr id="56" name="Text Box 54"/>
          <p:cNvSpPr txBox="1">
            <a:spLocks noChangeArrowheads="1"/>
          </p:cNvSpPr>
          <p:nvPr/>
        </p:nvSpPr>
        <p:spPr bwMode="auto">
          <a:xfrm>
            <a:off x="2350325" y="5643063"/>
            <a:ext cx="5926138" cy="581025"/>
          </a:xfrm>
          <a:prstGeom prst="rect">
            <a:avLst/>
          </a:prstGeom>
          <a:noFill/>
          <a:ln w="9525">
            <a:noFill/>
            <a:miter lim="800000"/>
            <a:headEnd/>
            <a:tailEnd/>
          </a:ln>
        </p:spPr>
        <p:txBody>
          <a:bodyPr>
            <a:spAutoFit/>
          </a:bodyPr>
          <a:lstStyle/>
          <a:p>
            <a:pPr eaLnBrk="0" hangingPunct="0"/>
            <a:r>
              <a:rPr lang="en-GB" sz="1600" b="1">
                <a:solidFill>
                  <a:srgbClr val="000000"/>
                </a:solidFill>
              </a:rPr>
              <a:t>Merge Node</a:t>
            </a:r>
            <a:r>
              <a:rPr lang="en-GB" sz="1600">
                <a:solidFill>
                  <a:srgbClr val="000000"/>
                </a:solidFill>
              </a:rPr>
              <a:t> – Waits for an input (control or object) token on any input flows and then places it on the outgoing flow</a:t>
            </a:r>
          </a:p>
        </p:txBody>
      </p:sp>
      <p:sp>
        <p:nvSpPr>
          <p:cNvPr id="57" name="Text Box 55"/>
          <p:cNvSpPr txBox="1">
            <a:spLocks noChangeArrowheads="1"/>
          </p:cNvSpPr>
          <p:nvPr/>
        </p:nvSpPr>
        <p:spPr bwMode="auto">
          <a:xfrm>
            <a:off x="2609088" y="6330450"/>
            <a:ext cx="4659312" cy="336550"/>
          </a:xfrm>
          <a:prstGeom prst="rect">
            <a:avLst/>
          </a:prstGeom>
          <a:noFill/>
          <a:ln w="9525">
            <a:noFill/>
            <a:miter lim="800000"/>
            <a:headEnd/>
            <a:tailEnd/>
          </a:ln>
        </p:spPr>
        <p:txBody>
          <a:bodyPr wrap="none">
            <a:spAutoFit/>
          </a:bodyPr>
          <a:lstStyle/>
          <a:p>
            <a:pPr eaLnBrk="0" hangingPunct="0"/>
            <a:r>
              <a:rPr lang="en-US" sz="1600" b="1" dirty="0">
                <a:solidFill>
                  <a:schemeClr val="accent2">
                    <a:lumMod val="75000"/>
                  </a:schemeClr>
                </a:solidFill>
              </a:rPr>
              <a:t>Guard expressions can be applied on all flows</a:t>
            </a:r>
          </a:p>
        </p:txBody>
      </p:sp>
    </p:spTree>
    <p:extLst>
      <p:ext uri="{BB962C8B-B14F-4D97-AF65-F5344CB8AC3E}">
        <p14:creationId xmlns:p14="http://schemas.microsoft.com/office/powerpoint/2010/main" val="1938987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&amp; Receiving Signals</a:t>
            </a:r>
            <a:endParaRPr lang="en-US" dirty="0"/>
          </a:p>
        </p:txBody>
      </p:sp>
      <p:sp>
        <p:nvSpPr>
          <p:cNvPr id="3" name="Content Placeholder 2"/>
          <p:cNvSpPr>
            <a:spLocks noGrp="1"/>
          </p:cNvSpPr>
          <p:nvPr>
            <p:ph idx="1"/>
          </p:nvPr>
        </p:nvSpPr>
        <p:spPr/>
        <p:txBody>
          <a:bodyPr/>
          <a:lstStyle/>
          <a:p>
            <a:r>
              <a:rPr lang="en-US" b="1" dirty="0" smtClean="0"/>
              <a:t>Signals</a:t>
            </a:r>
            <a:r>
              <a:rPr lang="en-US" dirty="0" smtClean="0"/>
              <a:t> can be sent and received and can act as triggers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969" y="1980970"/>
            <a:ext cx="6413500" cy="3924300"/>
          </a:xfrm>
          <a:prstGeom prst="rect">
            <a:avLst/>
          </a:prstGeom>
        </p:spPr>
      </p:pic>
      <p:sp>
        <p:nvSpPr>
          <p:cNvPr id="11" name="Oval 10"/>
          <p:cNvSpPr/>
          <p:nvPr/>
        </p:nvSpPr>
        <p:spPr bwMode="auto">
          <a:xfrm>
            <a:off x="5159890" y="3584304"/>
            <a:ext cx="2390507" cy="783775"/>
          </a:xfrm>
          <a:prstGeom prst="ellipse">
            <a:avLst/>
          </a:prstGeom>
          <a:no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1" i="1" u="none" strike="noStrike" cap="none" normalizeH="0" baseline="0">
              <a:ln>
                <a:noFill/>
              </a:ln>
              <a:solidFill>
                <a:srgbClr val="79003C"/>
              </a:solidFill>
              <a:effectLst/>
              <a:latin typeface="Arial" pitchFamily="-112"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50099" t="14530" r="13610" b="68221"/>
          <a:stretch/>
        </p:blipFill>
        <p:spPr>
          <a:xfrm>
            <a:off x="2907917" y="5017315"/>
            <a:ext cx="2327564" cy="676894"/>
          </a:xfrm>
          <a:prstGeom prst="rect">
            <a:avLst/>
          </a:prstGeom>
          <a:ln>
            <a:solidFill>
              <a:srgbClr val="0432FF"/>
            </a:solidFill>
          </a:ln>
          <a:effectLst>
            <a:outerShdw blurRad="63500" sx="102000" sy="102000" algn="ctr" rotWithShape="0">
              <a:prstClr val="black">
                <a:alpha val="40000"/>
              </a:prstClr>
            </a:outerShdw>
          </a:effectLst>
        </p:spPr>
      </p:pic>
      <p:sp>
        <p:nvSpPr>
          <p:cNvPr id="13" name="TextBox 12"/>
          <p:cNvSpPr txBox="1"/>
          <p:nvPr/>
        </p:nvSpPr>
        <p:spPr>
          <a:xfrm>
            <a:off x="5697846" y="3143017"/>
            <a:ext cx="1852551" cy="369332"/>
          </a:xfrm>
          <a:prstGeom prst="rect">
            <a:avLst/>
          </a:prstGeom>
          <a:noFill/>
        </p:spPr>
        <p:txBody>
          <a:bodyPr wrap="square" rtlCol="0">
            <a:spAutoFit/>
          </a:bodyPr>
          <a:lstStyle/>
          <a:p>
            <a:r>
              <a:rPr lang="en-US" dirty="0" smtClean="0">
                <a:solidFill>
                  <a:srgbClr val="0432FF"/>
                </a:solidFill>
              </a:rPr>
              <a:t>Send signal</a:t>
            </a:r>
            <a:endParaRPr lang="en-US" dirty="0">
              <a:solidFill>
                <a:srgbClr val="0432FF"/>
              </a:solidFill>
            </a:endParaRPr>
          </a:p>
        </p:txBody>
      </p:sp>
      <p:sp>
        <p:nvSpPr>
          <p:cNvPr id="14" name="TextBox 13"/>
          <p:cNvSpPr txBox="1"/>
          <p:nvPr/>
        </p:nvSpPr>
        <p:spPr>
          <a:xfrm>
            <a:off x="2833098" y="5682085"/>
            <a:ext cx="3316783" cy="923330"/>
          </a:xfrm>
          <a:prstGeom prst="rect">
            <a:avLst/>
          </a:prstGeom>
          <a:noFill/>
        </p:spPr>
        <p:txBody>
          <a:bodyPr wrap="square" rtlCol="0">
            <a:spAutoFit/>
          </a:bodyPr>
          <a:lstStyle/>
          <a:p>
            <a:r>
              <a:rPr lang="en-US" dirty="0" smtClean="0">
                <a:solidFill>
                  <a:srgbClr val="0432FF"/>
                </a:solidFill>
              </a:rPr>
              <a:t>Wait for / receive signal (e.g., to trigger other behavior)</a:t>
            </a:r>
          </a:p>
          <a:p>
            <a:r>
              <a:rPr lang="en-US" i="1" dirty="0" smtClean="0">
                <a:solidFill>
                  <a:srgbClr val="0432FF"/>
                </a:solidFill>
              </a:rPr>
              <a:t>(“Accept Event Action”)</a:t>
            </a:r>
            <a:endParaRPr lang="en-US" i="1" dirty="0">
              <a:solidFill>
                <a:srgbClr val="0432FF"/>
              </a:solidFill>
            </a:endParaRPr>
          </a:p>
        </p:txBody>
      </p:sp>
      <p:sp>
        <p:nvSpPr>
          <p:cNvPr id="15" name="TextBox 14"/>
          <p:cNvSpPr txBox="1"/>
          <p:nvPr/>
        </p:nvSpPr>
        <p:spPr>
          <a:xfrm>
            <a:off x="6724484" y="4899608"/>
            <a:ext cx="2133932" cy="1323439"/>
          </a:xfrm>
          <a:prstGeom prst="rect">
            <a:avLst/>
          </a:prstGeom>
          <a:ln>
            <a:solidFill>
              <a:srgbClr val="0432FF"/>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rgbClr val="0432FF"/>
                </a:solidFill>
              </a:rPr>
              <a:t>Signals can be sent over ports for inter-object communication!</a:t>
            </a:r>
            <a:endParaRPr lang="en-US" sz="2000" dirty="0">
              <a:solidFill>
                <a:srgbClr val="0432FF"/>
              </a:solidFill>
            </a:endParaRPr>
          </a:p>
        </p:txBody>
      </p:sp>
    </p:spTree>
    <p:extLst>
      <p:ext uri="{BB962C8B-B14F-4D97-AF65-F5344CB8AC3E}">
        <p14:creationId xmlns:p14="http://schemas.microsoft.com/office/powerpoint/2010/main" val="4871829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Duration of (Leaf) Actions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154" y="2636153"/>
            <a:ext cx="6413500" cy="3924300"/>
          </a:xfrm>
          <a:prstGeom prst="rect">
            <a:avLst/>
          </a:prstGeom>
        </p:spPr>
      </p:pic>
      <p:sp>
        <p:nvSpPr>
          <p:cNvPr id="6" name="Oval 5"/>
          <p:cNvSpPr/>
          <p:nvPr/>
        </p:nvSpPr>
        <p:spPr bwMode="auto">
          <a:xfrm>
            <a:off x="2929639" y="5498271"/>
            <a:ext cx="1297977" cy="486889"/>
          </a:xfrm>
          <a:prstGeom prst="ellipse">
            <a:avLst/>
          </a:prstGeom>
          <a:no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1" i="1" u="none" strike="noStrike" cap="none" normalizeH="0" baseline="0">
              <a:ln>
                <a:noFill/>
              </a:ln>
              <a:solidFill>
                <a:srgbClr val="79003C"/>
              </a:solidFill>
              <a:effectLst/>
              <a:latin typeface="Arial" pitchFamily="-112" charset="0"/>
            </a:endParaRPr>
          </a:p>
        </p:txBody>
      </p:sp>
      <p:sp>
        <p:nvSpPr>
          <p:cNvPr id="7" name="TextBox 6"/>
          <p:cNvSpPr txBox="1"/>
          <p:nvPr/>
        </p:nvSpPr>
        <p:spPr>
          <a:xfrm>
            <a:off x="4230584" y="5468583"/>
            <a:ext cx="2110840" cy="646331"/>
          </a:xfrm>
          <a:prstGeom prst="rect">
            <a:avLst/>
          </a:prstGeom>
          <a:noFill/>
        </p:spPr>
        <p:txBody>
          <a:bodyPr wrap="square" rtlCol="0">
            <a:spAutoFit/>
          </a:bodyPr>
          <a:lstStyle/>
          <a:p>
            <a:r>
              <a:rPr lang="en-US" dirty="0">
                <a:solidFill>
                  <a:srgbClr val="0432FF"/>
                </a:solidFill>
              </a:rPr>
              <a:t>m</a:t>
            </a:r>
            <a:r>
              <a:rPr lang="en-US" dirty="0" smtClean="0">
                <a:solidFill>
                  <a:srgbClr val="0432FF"/>
                </a:solidFill>
              </a:rPr>
              <a:t>in</a:t>
            </a:r>
            <a:r>
              <a:rPr lang="is-IS" dirty="0" smtClean="0">
                <a:solidFill>
                  <a:srgbClr val="0432FF"/>
                </a:solidFill>
              </a:rPr>
              <a:t>…max execution time</a:t>
            </a:r>
            <a:endParaRPr lang="en-US" dirty="0">
              <a:solidFill>
                <a:srgbClr val="0432FF"/>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609" y="1513527"/>
            <a:ext cx="2146300" cy="292100"/>
          </a:xfrm>
          <a:prstGeom prst="rect">
            <a:avLst/>
          </a:prstGeom>
          <a:effectLst>
            <a:outerShdw blurRad="63500" sx="102000" sy="102000" algn="ctr" rotWithShape="0">
              <a:prstClr val="black">
                <a:alpha val="40000"/>
              </a:prstClr>
            </a:outerShdw>
          </a:effectLst>
        </p:spPr>
      </p:pic>
      <p:sp>
        <p:nvSpPr>
          <p:cNvPr id="11" name="Content Placeholder 2"/>
          <p:cNvSpPr>
            <a:spLocks noGrp="1"/>
          </p:cNvSpPr>
          <p:nvPr>
            <p:ph idx="1"/>
          </p:nvPr>
        </p:nvSpPr>
        <p:spPr>
          <a:xfrm>
            <a:off x="774700" y="1409700"/>
            <a:ext cx="7772400" cy="4932363"/>
          </a:xfrm>
        </p:spPr>
        <p:txBody>
          <a:bodyPr/>
          <a:lstStyle/>
          <a:p>
            <a:r>
              <a:rPr lang="en-US" dirty="0" smtClean="0"/>
              <a:t>Can apply “duration constraints”                                to </a:t>
            </a:r>
            <a:r>
              <a:rPr lang="en-US" b="1" dirty="0" smtClean="0"/>
              <a:t>leaf </a:t>
            </a:r>
            <a:r>
              <a:rPr lang="en-US" dirty="0" smtClean="0"/>
              <a:t>(non-decomposed) actions to specify their minimum and maximum execution time</a:t>
            </a:r>
            <a:endParaRPr lang="en-US" dirty="0"/>
          </a:p>
        </p:txBody>
      </p:sp>
    </p:spTree>
    <p:extLst>
      <p:ext uri="{BB962C8B-B14F-4D97-AF65-F5344CB8AC3E}">
        <p14:creationId xmlns:p14="http://schemas.microsoft.com/office/powerpoint/2010/main" val="952984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Opaque &amp; Primitive Actions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409" b="5282"/>
          <a:stretch/>
        </p:blipFill>
        <p:spPr>
          <a:xfrm>
            <a:off x="2121232" y="2100964"/>
            <a:ext cx="6832764" cy="42823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790" t="48133" r="48670" b="13626"/>
          <a:stretch/>
        </p:blipFill>
        <p:spPr>
          <a:xfrm>
            <a:off x="348300" y="1409700"/>
            <a:ext cx="2403209" cy="1876303"/>
          </a:xfrm>
          <a:prstGeom prst="rect">
            <a:avLst/>
          </a:prstGeom>
          <a:effectLst>
            <a:outerShdw blurRad="63500" sx="102000" sy="102000" algn="ctr" rotWithShape="0">
              <a:prstClr val="black">
                <a:alpha val="40000"/>
              </a:prstClr>
            </a:outerShdw>
          </a:effectLst>
        </p:spPr>
      </p:pic>
      <p:cxnSp>
        <p:nvCxnSpPr>
          <p:cNvPr id="9" name="Straight Arrow Connector 8"/>
          <p:cNvCxnSpPr/>
          <p:nvPr/>
        </p:nvCxnSpPr>
        <p:spPr bwMode="auto">
          <a:xfrm flipH="1" flipV="1">
            <a:off x="774700" y="2256313"/>
            <a:ext cx="2403209" cy="1720954"/>
          </a:xfrm>
          <a:prstGeom prst="straightConnector1">
            <a:avLst/>
          </a:prstGeom>
          <a:solidFill>
            <a:srgbClr val="EBEBF3"/>
          </a:solidFill>
          <a:ln w="9525" cap="flat" cmpd="sng" algn="ctr">
            <a:solidFill>
              <a:srgbClr val="0432FF"/>
            </a:solidFill>
            <a:prstDash val="solid"/>
            <a:round/>
            <a:headEnd type="none" w="med" len="med"/>
            <a:tailEnd type="arrow" w="med" len="med"/>
          </a:ln>
          <a:effectLst>
            <a:outerShdw blurRad="63500" sx="102000" sy="102000" algn="ctr" rotWithShape="0">
              <a:prstClr val="black">
                <a:alpha val="40000"/>
              </a:prstClr>
            </a:outerShdw>
          </a:effectLst>
        </p:spPr>
      </p:cxnSp>
      <p:grpSp>
        <p:nvGrpSpPr>
          <p:cNvPr id="11" name="Group 10"/>
          <p:cNvGrpSpPr/>
          <p:nvPr/>
        </p:nvGrpSpPr>
        <p:grpSpPr>
          <a:xfrm>
            <a:off x="348300" y="4823880"/>
            <a:ext cx="2513653" cy="1367348"/>
            <a:chOff x="392380" y="3954877"/>
            <a:chExt cx="2076976" cy="1129809"/>
          </a:xfrm>
          <a:effectLst>
            <a:outerShdw blurRad="63500" sx="102000" sy="102000" algn="ctr" rotWithShape="0">
              <a:prstClr val="black">
                <a:alpha val="40000"/>
              </a:prstClr>
            </a:outerShdw>
          </a:effectLst>
        </p:grpSpPr>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1" t="-1" r="28924" b="91902"/>
            <a:stretch/>
          </p:blipFill>
          <p:spPr>
            <a:xfrm>
              <a:off x="392380" y="3954877"/>
              <a:ext cx="2075995" cy="194182"/>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t="60982" r="28891"/>
            <a:stretch/>
          </p:blipFill>
          <p:spPr>
            <a:xfrm>
              <a:off x="392380" y="4149013"/>
              <a:ext cx="2076976" cy="935673"/>
            </a:xfrm>
            <a:prstGeom prst="rect">
              <a:avLst/>
            </a:prstGeom>
          </p:spPr>
        </p:pic>
      </p:grpSp>
      <p:sp>
        <p:nvSpPr>
          <p:cNvPr id="15" name="Oval 14"/>
          <p:cNvSpPr/>
          <p:nvPr/>
        </p:nvSpPr>
        <p:spPr bwMode="auto">
          <a:xfrm>
            <a:off x="774700" y="5625030"/>
            <a:ext cx="2086066" cy="486889"/>
          </a:xfrm>
          <a:prstGeom prst="ellipse">
            <a:avLst/>
          </a:prstGeom>
          <a:no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1" i="1" u="none" strike="noStrike" cap="none" normalizeH="0" baseline="0">
              <a:ln>
                <a:noFill/>
              </a:ln>
              <a:solidFill>
                <a:srgbClr val="79003C"/>
              </a:solidFill>
              <a:effectLst/>
              <a:latin typeface="Arial" pitchFamily="-112" charset="0"/>
            </a:endParaRPr>
          </a:p>
        </p:txBody>
      </p:sp>
      <p:cxnSp>
        <p:nvCxnSpPr>
          <p:cNvPr id="16" name="Straight Arrow Connector 15"/>
          <p:cNvCxnSpPr/>
          <p:nvPr/>
        </p:nvCxnSpPr>
        <p:spPr bwMode="auto">
          <a:xfrm flipH="1" flipV="1">
            <a:off x="5880100" y="4330701"/>
            <a:ext cx="469900" cy="1294329"/>
          </a:xfrm>
          <a:prstGeom prst="straightConnector1">
            <a:avLst/>
          </a:prstGeom>
          <a:solidFill>
            <a:srgbClr val="EBEBF3"/>
          </a:solidFill>
          <a:ln w="9525" cap="flat" cmpd="sng" algn="ctr">
            <a:solidFill>
              <a:srgbClr val="0432FF"/>
            </a:solidFill>
            <a:prstDash val="solid"/>
            <a:round/>
            <a:headEnd type="none" w="med" len="med"/>
            <a:tailEnd type="arrow" w="med" len="med"/>
          </a:ln>
          <a:effectLst>
            <a:outerShdw blurRad="63500" sx="102000" sy="102000" algn="ctr" rotWithShape="0">
              <a:prstClr val="black">
                <a:alpha val="40000"/>
              </a:prstClr>
            </a:outerShdw>
          </a:effectLst>
        </p:spPr>
      </p:cxnSp>
      <p:sp>
        <p:nvSpPr>
          <p:cNvPr id="23" name="TextBox 22"/>
          <p:cNvSpPr txBox="1"/>
          <p:nvPr/>
        </p:nvSpPr>
        <p:spPr>
          <a:xfrm>
            <a:off x="6096000" y="1409700"/>
            <a:ext cx="2857996" cy="1015663"/>
          </a:xfrm>
          <a:prstGeom prst="rect">
            <a:avLst/>
          </a:prstGeom>
          <a:ln>
            <a:solidFill>
              <a:srgbClr val="0432FF"/>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solidFill>
                  <a:srgbClr val="0432FF"/>
                </a:solidFill>
              </a:rPr>
              <a:t>Variety of languages supported: JavaScript, VB, Alf, </a:t>
            </a:r>
            <a:r>
              <a:rPr lang="en-US" sz="2000" dirty="0" err="1" smtClean="0">
                <a:solidFill>
                  <a:srgbClr val="0432FF"/>
                </a:solidFill>
              </a:rPr>
              <a:t>fUML</a:t>
            </a:r>
            <a:r>
              <a:rPr lang="en-US" sz="2000" dirty="0" smtClean="0">
                <a:solidFill>
                  <a:srgbClr val="0432FF"/>
                </a:solidFill>
              </a:rPr>
              <a:t>, </a:t>
            </a:r>
            <a:r>
              <a:rPr lang="is-IS" sz="2000" dirty="0" smtClean="0">
                <a:solidFill>
                  <a:srgbClr val="0432FF"/>
                </a:solidFill>
              </a:rPr>
              <a:t>…</a:t>
            </a:r>
            <a:endParaRPr lang="en-US" sz="2000" dirty="0">
              <a:solidFill>
                <a:srgbClr val="0432FF"/>
              </a:solidFill>
            </a:endParaRPr>
          </a:p>
        </p:txBody>
      </p:sp>
      <p:sp>
        <p:nvSpPr>
          <p:cNvPr id="26" name="TextBox 25"/>
          <p:cNvSpPr txBox="1"/>
          <p:nvPr/>
        </p:nvSpPr>
        <p:spPr>
          <a:xfrm>
            <a:off x="6012092" y="5625030"/>
            <a:ext cx="1684440" cy="646331"/>
          </a:xfrm>
          <a:prstGeom prst="rect">
            <a:avLst/>
          </a:prstGeom>
          <a:noFill/>
        </p:spPr>
        <p:txBody>
          <a:bodyPr wrap="square" rtlCol="0">
            <a:spAutoFit/>
          </a:bodyPr>
          <a:lstStyle/>
          <a:p>
            <a:r>
              <a:rPr lang="en-US" dirty="0" smtClean="0">
                <a:solidFill>
                  <a:srgbClr val="0432FF"/>
                </a:solidFill>
              </a:rPr>
              <a:t>Signals </a:t>
            </a:r>
            <a:r>
              <a:rPr lang="en-US" smtClean="0">
                <a:solidFill>
                  <a:srgbClr val="0432FF"/>
                </a:solidFill>
              </a:rPr>
              <a:t>can carry payload</a:t>
            </a:r>
            <a:endParaRPr lang="en-US" dirty="0">
              <a:solidFill>
                <a:srgbClr val="0432FF"/>
              </a:solidFill>
            </a:endParaRPr>
          </a:p>
        </p:txBody>
      </p:sp>
    </p:spTree>
    <p:extLst>
      <p:ext uri="{BB962C8B-B14F-4D97-AF65-F5344CB8AC3E}">
        <p14:creationId xmlns:p14="http://schemas.microsoft.com/office/powerpoint/2010/main" val="93418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Signals via Ports</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983" b="4885"/>
          <a:stretch/>
        </p:blipFill>
        <p:spPr>
          <a:xfrm>
            <a:off x="228600" y="1562100"/>
            <a:ext cx="8674100" cy="4699000"/>
          </a:xfrm>
          <a:prstGeom prst="rect">
            <a:avLst/>
          </a:prstGeom>
        </p:spPr>
      </p:pic>
    </p:spTree>
    <p:extLst>
      <p:ext uri="{BB962C8B-B14F-4D97-AF65-F5344CB8AC3E}">
        <p14:creationId xmlns:p14="http://schemas.microsoft.com/office/powerpoint/2010/main" val="12584593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Concrete Example: Sending Data to Earth</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368" y="1469901"/>
            <a:ext cx="7642357" cy="5227782"/>
          </a:xfrm>
          <a:prstGeom prst="rect">
            <a:avLst/>
          </a:prstGeom>
        </p:spPr>
      </p:pic>
      <p:sp>
        <p:nvSpPr>
          <p:cNvPr id="4" name="TextBox 3"/>
          <p:cNvSpPr txBox="1"/>
          <p:nvPr/>
        </p:nvSpPr>
        <p:spPr>
          <a:xfrm>
            <a:off x="6783285" y="2792930"/>
            <a:ext cx="1684440" cy="646331"/>
          </a:xfrm>
          <a:prstGeom prst="rect">
            <a:avLst/>
          </a:prstGeom>
          <a:noFill/>
        </p:spPr>
        <p:txBody>
          <a:bodyPr wrap="square" rtlCol="0">
            <a:spAutoFit/>
          </a:bodyPr>
          <a:lstStyle/>
          <a:p>
            <a:r>
              <a:rPr lang="en-US" dirty="0" smtClean="0">
                <a:solidFill>
                  <a:srgbClr val="0432FF"/>
                </a:solidFill>
              </a:rPr>
              <a:t>Interruptible Region</a:t>
            </a:r>
            <a:endParaRPr lang="en-US" dirty="0">
              <a:solidFill>
                <a:srgbClr val="0432FF"/>
              </a:solidFill>
            </a:endParaRPr>
          </a:p>
        </p:txBody>
      </p:sp>
      <p:cxnSp>
        <p:nvCxnSpPr>
          <p:cNvPr id="6" name="Straight Arrow Connector 5"/>
          <p:cNvCxnSpPr>
            <a:stCxn id="4" idx="1"/>
          </p:cNvCxnSpPr>
          <p:nvPr/>
        </p:nvCxnSpPr>
        <p:spPr bwMode="auto">
          <a:xfrm flipH="1">
            <a:off x="6400800" y="3116096"/>
            <a:ext cx="382485" cy="185904"/>
          </a:xfrm>
          <a:prstGeom prst="straightConnector1">
            <a:avLst/>
          </a:prstGeom>
          <a:solidFill>
            <a:srgbClr val="EBEBF3"/>
          </a:solidFill>
          <a:ln w="9525" cap="flat" cmpd="sng" algn="ctr">
            <a:solidFill>
              <a:srgbClr val="0432FF"/>
            </a:solidFill>
            <a:prstDash val="solid"/>
            <a:round/>
            <a:headEnd type="none" w="med" len="med"/>
            <a:tailEnd type="arrow" w="med" len="med"/>
          </a:ln>
          <a:effectLst>
            <a:outerShdw blurRad="63500" sx="102000" sy="102000" algn="ctr" rotWithShape="0">
              <a:prstClr val="black">
                <a:alpha val="40000"/>
              </a:prstClr>
            </a:outerShdw>
          </a:effectLst>
        </p:spPr>
      </p:cxnSp>
      <p:sp>
        <p:nvSpPr>
          <p:cNvPr id="9" name="TextBox 8"/>
          <p:cNvSpPr txBox="1"/>
          <p:nvPr/>
        </p:nvSpPr>
        <p:spPr>
          <a:xfrm>
            <a:off x="4838649" y="5294830"/>
            <a:ext cx="1684440" cy="646331"/>
          </a:xfrm>
          <a:prstGeom prst="rect">
            <a:avLst/>
          </a:prstGeom>
          <a:noFill/>
        </p:spPr>
        <p:txBody>
          <a:bodyPr wrap="square" rtlCol="0">
            <a:spAutoFit/>
          </a:bodyPr>
          <a:lstStyle/>
          <a:p>
            <a:pPr algn="ctr"/>
            <a:r>
              <a:rPr lang="en-US" dirty="0" smtClean="0">
                <a:solidFill>
                  <a:srgbClr val="0432FF"/>
                </a:solidFill>
              </a:rPr>
              <a:t>Interrupting edge</a:t>
            </a:r>
            <a:endParaRPr lang="en-US" dirty="0">
              <a:solidFill>
                <a:srgbClr val="0432FF"/>
              </a:solidFill>
            </a:endParaRPr>
          </a:p>
        </p:txBody>
      </p:sp>
      <p:cxnSp>
        <p:nvCxnSpPr>
          <p:cNvPr id="10" name="Straight Arrow Connector 9"/>
          <p:cNvCxnSpPr>
            <a:stCxn id="9" idx="0"/>
          </p:cNvCxnSpPr>
          <p:nvPr/>
        </p:nvCxnSpPr>
        <p:spPr bwMode="auto">
          <a:xfrm flipV="1">
            <a:off x="5680869" y="4838700"/>
            <a:ext cx="288131" cy="456130"/>
          </a:xfrm>
          <a:prstGeom prst="straightConnector1">
            <a:avLst/>
          </a:prstGeom>
          <a:solidFill>
            <a:srgbClr val="EBEBF3"/>
          </a:solidFill>
          <a:ln w="9525" cap="flat" cmpd="sng" algn="ctr">
            <a:solidFill>
              <a:srgbClr val="0432FF"/>
            </a:solidFill>
            <a:prstDash val="solid"/>
            <a:round/>
            <a:headEnd type="none" w="med" len="med"/>
            <a:tailEnd type="arrow" w="med" len="med"/>
          </a:ln>
          <a:effectLst>
            <a:outerShdw blurRad="63500" sx="102000" sy="102000" algn="ctr" rotWithShape="0">
              <a:prstClr val="black">
                <a:alpha val="40000"/>
              </a:prstClr>
            </a:outerShdw>
          </a:effectLst>
        </p:spPr>
      </p:cxnSp>
    </p:spTree>
    <p:extLst>
      <p:ext uri="{BB962C8B-B14F-4D97-AF65-F5344CB8AC3E}">
        <p14:creationId xmlns:p14="http://schemas.microsoft.com/office/powerpoint/2010/main" val="7448221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Concrete Example: Sending Data to Earth</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368" y="1469901"/>
            <a:ext cx="7642357" cy="522778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522" b="4954"/>
          <a:stretch/>
        </p:blipFill>
        <p:spPr>
          <a:xfrm>
            <a:off x="192282" y="1469901"/>
            <a:ext cx="4355967" cy="4265881"/>
          </a:xfrm>
          <a:prstGeom prst="rect">
            <a:avLst/>
          </a:prstGeom>
          <a:effectLst>
            <a:outerShdw blurRad="63500" sx="102000" sy="102000" algn="ctr" rotWithShape="0">
              <a:prstClr val="black">
                <a:alpha val="40000"/>
              </a:prstClr>
            </a:outerShdw>
          </a:effectLst>
        </p:spPr>
      </p:pic>
      <p:sp>
        <p:nvSpPr>
          <p:cNvPr id="3" name="Up Arrow 2"/>
          <p:cNvSpPr/>
          <p:nvPr/>
        </p:nvSpPr>
        <p:spPr bwMode="auto">
          <a:xfrm rot="17100316">
            <a:off x="4162602" y="3390351"/>
            <a:ext cx="486888" cy="728088"/>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1" i="1" u="none" strike="noStrike" cap="none" normalizeH="0" baseline="0">
              <a:ln>
                <a:noFill/>
              </a:ln>
              <a:solidFill>
                <a:srgbClr val="79003C"/>
              </a:solidFill>
              <a:effectLst/>
              <a:latin typeface="Arial" pitchFamily="-112" charset="0"/>
            </a:endParaRPr>
          </a:p>
        </p:txBody>
      </p:sp>
      <p:sp>
        <p:nvSpPr>
          <p:cNvPr id="7" name="TextBox 6"/>
          <p:cNvSpPr txBox="1"/>
          <p:nvPr/>
        </p:nvSpPr>
        <p:spPr>
          <a:xfrm>
            <a:off x="2819903" y="1705874"/>
            <a:ext cx="1586143" cy="646331"/>
          </a:xfrm>
          <a:prstGeom prst="rect">
            <a:avLst/>
          </a:prstGeom>
          <a:noFill/>
        </p:spPr>
        <p:txBody>
          <a:bodyPr wrap="square" rtlCol="0">
            <a:spAutoFit/>
          </a:bodyPr>
          <a:lstStyle/>
          <a:p>
            <a:pPr algn="ctr"/>
            <a:r>
              <a:rPr lang="en-US" smtClean="0">
                <a:solidFill>
                  <a:srgbClr val="0432FF"/>
                </a:solidFill>
              </a:rPr>
              <a:t>Decomposed activity</a:t>
            </a:r>
            <a:endParaRPr lang="en-US" dirty="0">
              <a:solidFill>
                <a:srgbClr val="0432FF"/>
              </a:solidFill>
            </a:endParaRPr>
          </a:p>
        </p:txBody>
      </p:sp>
    </p:spTree>
    <p:extLst>
      <p:ext uri="{BB962C8B-B14F-4D97-AF65-F5344CB8AC3E}">
        <p14:creationId xmlns:p14="http://schemas.microsoft.com/office/powerpoint/2010/main" val="264587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grpSp>
        <p:nvGrpSpPr>
          <p:cNvPr id="5" name="Group 4"/>
          <p:cNvGrpSpPr/>
          <p:nvPr/>
        </p:nvGrpSpPr>
        <p:grpSpPr>
          <a:xfrm>
            <a:off x="285009" y="1009403"/>
            <a:ext cx="7017492" cy="5723906"/>
            <a:chOff x="1720850" y="1322387"/>
            <a:chExt cx="5581650" cy="4470400"/>
          </a:xfrm>
        </p:grpSpPr>
        <p:sp>
          <p:nvSpPr>
            <p:cNvPr id="6" name="Line 5"/>
            <p:cNvSpPr>
              <a:spLocks noChangeShapeType="1"/>
            </p:cNvSpPr>
            <p:nvPr/>
          </p:nvSpPr>
          <p:spPr bwMode="auto">
            <a:xfrm>
              <a:off x="3151188" y="2446337"/>
              <a:ext cx="463550" cy="349250"/>
            </a:xfrm>
            <a:prstGeom prst="line">
              <a:avLst/>
            </a:prstGeom>
            <a:noFill/>
            <a:ln w="25400">
              <a:solidFill>
                <a:schemeClr val="accent2"/>
              </a:solidFill>
              <a:round/>
              <a:headEnd/>
              <a:tailEnd type="triangle" w="lg" len="lg"/>
            </a:ln>
          </p:spPr>
          <p:txBody>
            <a:bodyPr wrap="none" anchor="ctr"/>
            <a:lstStyle/>
            <a:p>
              <a:endParaRPr lang="en-US"/>
            </a:p>
          </p:txBody>
        </p:sp>
        <p:sp>
          <p:nvSpPr>
            <p:cNvPr id="7" name="Text Box 6"/>
            <p:cNvSpPr txBox="1">
              <a:spLocks noChangeArrowheads="1"/>
            </p:cNvSpPr>
            <p:nvPr/>
          </p:nvSpPr>
          <p:spPr bwMode="auto">
            <a:xfrm>
              <a:off x="2608263" y="2076450"/>
              <a:ext cx="895350" cy="366712"/>
            </a:xfrm>
            <a:prstGeom prst="rect">
              <a:avLst/>
            </a:prstGeom>
            <a:noFill/>
            <a:ln w="9525">
              <a:noFill/>
              <a:miter lim="800000"/>
              <a:headEnd/>
              <a:tailEnd/>
            </a:ln>
          </p:spPr>
          <p:txBody>
            <a:bodyPr wrap="none">
              <a:spAutoFit/>
            </a:bodyPr>
            <a:lstStyle/>
            <a:p>
              <a:pPr eaLnBrk="0" hangingPunct="0"/>
              <a:r>
                <a:rPr lang="en-US" b="1">
                  <a:solidFill>
                    <a:schemeClr val="accent2"/>
                  </a:solidFill>
                  <a:ea typeface="MS PGothic" pitchFamily="34" charset="-128"/>
                </a:rPr>
                <a:t>Action</a:t>
              </a:r>
            </a:p>
          </p:txBody>
        </p:sp>
        <p:sp>
          <p:nvSpPr>
            <p:cNvPr id="8" name="Freeform 11"/>
            <p:cNvSpPr>
              <a:spLocks/>
            </p:cNvSpPr>
            <p:nvPr/>
          </p:nvSpPr>
          <p:spPr bwMode="auto">
            <a:xfrm>
              <a:off x="2103438" y="1325562"/>
              <a:ext cx="4854575" cy="4467225"/>
            </a:xfrm>
            <a:custGeom>
              <a:avLst/>
              <a:gdLst>
                <a:gd name="T0" fmla="*/ 0 w 3058"/>
                <a:gd name="T1" fmla="*/ 0 h 2814"/>
                <a:gd name="T2" fmla="*/ 3058 w 3058"/>
                <a:gd name="T3" fmla="*/ 0 h 2814"/>
                <a:gd name="T4" fmla="*/ 3058 w 3058"/>
                <a:gd name="T5" fmla="*/ 2814 h 2814"/>
                <a:gd name="T6" fmla="*/ 0 w 3058"/>
                <a:gd name="T7" fmla="*/ 2814 h 2814"/>
                <a:gd name="T8" fmla="*/ 0 w 3058"/>
                <a:gd name="T9" fmla="*/ 0 h 2814"/>
                <a:gd name="T10" fmla="*/ 0 w 3058"/>
                <a:gd name="T11" fmla="*/ 0 h 2814"/>
                <a:gd name="T12" fmla="*/ 0 60000 65536"/>
                <a:gd name="T13" fmla="*/ 0 60000 65536"/>
                <a:gd name="T14" fmla="*/ 0 60000 65536"/>
                <a:gd name="T15" fmla="*/ 0 60000 65536"/>
                <a:gd name="T16" fmla="*/ 0 60000 65536"/>
                <a:gd name="T17" fmla="*/ 0 60000 65536"/>
                <a:gd name="T18" fmla="*/ 0 w 3058"/>
                <a:gd name="T19" fmla="*/ 0 h 2814"/>
                <a:gd name="T20" fmla="*/ 3058 w 3058"/>
                <a:gd name="T21" fmla="*/ 2814 h 2814"/>
              </a:gdLst>
              <a:ahLst/>
              <a:cxnLst>
                <a:cxn ang="T12">
                  <a:pos x="T0" y="T1"/>
                </a:cxn>
                <a:cxn ang="T13">
                  <a:pos x="T2" y="T3"/>
                </a:cxn>
                <a:cxn ang="T14">
                  <a:pos x="T4" y="T5"/>
                </a:cxn>
                <a:cxn ang="T15">
                  <a:pos x="T6" y="T7"/>
                </a:cxn>
                <a:cxn ang="T16">
                  <a:pos x="T8" y="T9"/>
                </a:cxn>
                <a:cxn ang="T17">
                  <a:pos x="T10" y="T11"/>
                </a:cxn>
              </a:cxnLst>
              <a:rect l="T18" t="T19" r="T20" b="T21"/>
              <a:pathLst>
                <a:path w="3058" h="2814">
                  <a:moveTo>
                    <a:pt x="0" y="0"/>
                  </a:moveTo>
                  <a:lnTo>
                    <a:pt x="3058" y="0"/>
                  </a:lnTo>
                  <a:lnTo>
                    <a:pt x="3058" y="2814"/>
                  </a:lnTo>
                  <a:lnTo>
                    <a:pt x="0" y="2814"/>
                  </a:lnTo>
                  <a:lnTo>
                    <a:pt x="0" y="0"/>
                  </a:lnTo>
                  <a:close/>
                </a:path>
              </a:pathLst>
            </a:custGeom>
            <a:solidFill>
              <a:srgbClr val="FFFFFF"/>
            </a:solidFill>
            <a:ln w="6350" cmpd="sng">
              <a:solidFill>
                <a:srgbClr val="000000"/>
              </a:solidFill>
              <a:round/>
              <a:headEnd/>
              <a:tailEnd/>
            </a:ln>
          </p:spPr>
          <p:txBody>
            <a:bodyPr/>
            <a:lstStyle/>
            <a:p>
              <a:endParaRPr lang="en-US"/>
            </a:p>
          </p:txBody>
        </p:sp>
        <p:sp>
          <p:nvSpPr>
            <p:cNvPr id="9" name="Rectangle 12"/>
            <p:cNvSpPr>
              <a:spLocks noChangeArrowheads="1"/>
            </p:cNvSpPr>
            <p:nvPr/>
          </p:nvSpPr>
          <p:spPr bwMode="auto">
            <a:xfrm>
              <a:off x="2357438" y="1346200"/>
              <a:ext cx="396875" cy="122237"/>
            </a:xfrm>
            <a:prstGeom prst="rect">
              <a:avLst/>
            </a:prstGeom>
            <a:noFill/>
            <a:ln w="9525">
              <a:noFill/>
              <a:miter lim="800000"/>
              <a:headEnd/>
              <a:tailEnd/>
            </a:ln>
          </p:spPr>
          <p:txBody>
            <a:bodyPr wrap="none" lIns="0" tIns="0" rIns="0" bIns="0">
              <a:spAutoFit/>
            </a:bodyPr>
            <a:lstStyle/>
            <a:p>
              <a:pPr eaLnBrk="0" hangingPunct="0"/>
              <a:r>
                <a:rPr lang="en-GB" sz="800">
                  <a:solidFill>
                    <a:srgbClr val="000000"/>
                  </a:solidFill>
                  <a:ea typeface="MS PGothic" pitchFamily="34" charset="-128"/>
                </a:rPr>
                <a:t>Example</a:t>
              </a:r>
              <a:endParaRPr lang="en-GB" sz="2800">
                <a:ea typeface="MS PGothic" pitchFamily="34" charset="-128"/>
              </a:endParaRPr>
            </a:p>
          </p:txBody>
        </p:sp>
        <p:sp>
          <p:nvSpPr>
            <p:cNvPr id="10" name="Rectangle 13"/>
            <p:cNvSpPr>
              <a:spLocks noChangeArrowheads="1"/>
            </p:cNvSpPr>
            <p:nvPr/>
          </p:nvSpPr>
          <p:spPr bwMode="auto">
            <a:xfrm>
              <a:off x="2160588" y="1346200"/>
              <a:ext cx="176212" cy="122237"/>
            </a:xfrm>
            <a:prstGeom prst="rect">
              <a:avLst/>
            </a:prstGeom>
            <a:noFill/>
            <a:ln w="9525">
              <a:noFill/>
              <a:miter lim="800000"/>
              <a:headEnd/>
              <a:tailEnd/>
            </a:ln>
          </p:spPr>
          <p:txBody>
            <a:bodyPr wrap="none" lIns="0" tIns="0" rIns="0" bIns="0">
              <a:spAutoFit/>
            </a:bodyPr>
            <a:lstStyle/>
            <a:p>
              <a:pPr eaLnBrk="0" hangingPunct="0"/>
              <a:r>
                <a:rPr lang="en-GB" sz="800" b="1">
                  <a:solidFill>
                    <a:srgbClr val="000000"/>
                  </a:solidFill>
                  <a:ea typeface="MS PGothic" pitchFamily="34" charset="-128"/>
                </a:rPr>
                <a:t>act </a:t>
              </a:r>
              <a:endParaRPr lang="en-GB" sz="2800">
                <a:ea typeface="MS PGothic" pitchFamily="34" charset="-128"/>
              </a:endParaRPr>
            </a:p>
          </p:txBody>
        </p:sp>
        <p:grpSp>
          <p:nvGrpSpPr>
            <p:cNvPr id="11" name="Group 14"/>
            <p:cNvGrpSpPr>
              <a:grpSpLocks/>
            </p:cNvGrpSpPr>
            <p:nvPr/>
          </p:nvGrpSpPr>
          <p:grpSpPr bwMode="auto">
            <a:xfrm>
              <a:off x="2103438" y="1322387"/>
              <a:ext cx="712787" cy="155575"/>
              <a:chOff x="1325" y="736"/>
              <a:chExt cx="616" cy="98"/>
            </a:xfrm>
          </p:grpSpPr>
          <p:sp>
            <p:nvSpPr>
              <p:cNvPr id="128" name="Line 15"/>
              <p:cNvSpPr>
                <a:spLocks noChangeShapeType="1"/>
              </p:cNvSpPr>
              <p:nvPr/>
            </p:nvSpPr>
            <p:spPr bwMode="auto">
              <a:xfrm>
                <a:off x="1325" y="834"/>
                <a:ext cx="585" cy="0"/>
              </a:xfrm>
              <a:prstGeom prst="line">
                <a:avLst/>
              </a:prstGeom>
              <a:noFill/>
              <a:ln w="7938">
                <a:solidFill>
                  <a:srgbClr val="424242"/>
                </a:solidFill>
                <a:round/>
                <a:headEnd/>
                <a:tailEnd/>
              </a:ln>
            </p:spPr>
            <p:txBody>
              <a:bodyPr/>
              <a:lstStyle/>
              <a:p>
                <a:endParaRPr lang="en-US"/>
              </a:p>
            </p:txBody>
          </p:sp>
          <p:sp>
            <p:nvSpPr>
              <p:cNvPr id="129" name="Line 16"/>
              <p:cNvSpPr>
                <a:spLocks noChangeShapeType="1"/>
              </p:cNvSpPr>
              <p:nvPr/>
            </p:nvSpPr>
            <p:spPr bwMode="auto">
              <a:xfrm>
                <a:off x="1941" y="736"/>
                <a:ext cx="0" cy="62"/>
              </a:xfrm>
              <a:prstGeom prst="line">
                <a:avLst/>
              </a:prstGeom>
              <a:noFill/>
              <a:ln w="7938">
                <a:solidFill>
                  <a:srgbClr val="424242"/>
                </a:solidFill>
                <a:round/>
                <a:headEnd/>
                <a:tailEnd/>
              </a:ln>
            </p:spPr>
            <p:txBody>
              <a:bodyPr/>
              <a:lstStyle/>
              <a:p>
                <a:endParaRPr lang="en-US"/>
              </a:p>
            </p:txBody>
          </p:sp>
          <p:sp>
            <p:nvSpPr>
              <p:cNvPr id="130" name="Line 17"/>
              <p:cNvSpPr>
                <a:spLocks noChangeShapeType="1"/>
              </p:cNvSpPr>
              <p:nvPr/>
            </p:nvSpPr>
            <p:spPr bwMode="auto">
              <a:xfrm flipV="1">
                <a:off x="1905" y="798"/>
                <a:ext cx="36" cy="36"/>
              </a:xfrm>
              <a:prstGeom prst="line">
                <a:avLst/>
              </a:prstGeom>
              <a:noFill/>
              <a:ln w="7938">
                <a:solidFill>
                  <a:srgbClr val="424242"/>
                </a:solidFill>
                <a:round/>
                <a:headEnd/>
                <a:tailEnd/>
              </a:ln>
            </p:spPr>
            <p:txBody>
              <a:bodyPr/>
              <a:lstStyle/>
              <a:p>
                <a:endParaRPr lang="en-US"/>
              </a:p>
            </p:txBody>
          </p:sp>
        </p:grpSp>
        <p:sp>
          <p:nvSpPr>
            <p:cNvPr id="12" name="Freeform 18"/>
            <p:cNvSpPr>
              <a:spLocks/>
            </p:cNvSpPr>
            <p:nvPr/>
          </p:nvSpPr>
          <p:spPr bwMode="auto">
            <a:xfrm>
              <a:off x="1757363" y="2803525"/>
              <a:ext cx="698500" cy="180975"/>
            </a:xfrm>
            <a:custGeom>
              <a:avLst/>
              <a:gdLst>
                <a:gd name="T0" fmla="*/ 0 w 440"/>
                <a:gd name="T1" fmla="*/ 0 h 114"/>
                <a:gd name="T2" fmla="*/ 440 w 440"/>
                <a:gd name="T3" fmla="*/ 0 h 114"/>
                <a:gd name="T4" fmla="*/ 440 w 440"/>
                <a:gd name="T5" fmla="*/ 114 h 114"/>
                <a:gd name="T6" fmla="*/ 0 w 440"/>
                <a:gd name="T7" fmla="*/ 114 h 114"/>
                <a:gd name="T8" fmla="*/ 0 w 440"/>
                <a:gd name="T9" fmla="*/ 0 h 114"/>
                <a:gd name="T10" fmla="*/ 0 w 440"/>
                <a:gd name="T11" fmla="*/ 0 h 114"/>
                <a:gd name="T12" fmla="*/ 0 60000 65536"/>
                <a:gd name="T13" fmla="*/ 0 60000 65536"/>
                <a:gd name="T14" fmla="*/ 0 60000 65536"/>
                <a:gd name="T15" fmla="*/ 0 60000 65536"/>
                <a:gd name="T16" fmla="*/ 0 60000 65536"/>
                <a:gd name="T17" fmla="*/ 0 60000 65536"/>
                <a:gd name="T18" fmla="*/ 0 w 440"/>
                <a:gd name="T19" fmla="*/ 0 h 114"/>
                <a:gd name="T20" fmla="*/ 440 w 440"/>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440" h="114">
                  <a:moveTo>
                    <a:pt x="0" y="0"/>
                  </a:moveTo>
                  <a:lnTo>
                    <a:pt x="440" y="0"/>
                  </a:lnTo>
                  <a:lnTo>
                    <a:pt x="440" y="114"/>
                  </a:lnTo>
                  <a:lnTo>
                    <a:pt x="0" y="114"/>
                  </a:lnTo>
                  <a:lnTo>
                    <a:pt x="0" y="0"/>
                  </a:lnTo>
                  <a:close/>
                </a:path>
              </a:pathLst>
            </a:custGeom>
            <a:solidFill>
              <a:srgbClr val="E1E1C3"/>
            </a:solidFill>
            <a:ln w="9525">
              <a:noFill/>
              <a:round/>
              <a:headEnd/>
              <a:tailEnd/>
            </a:ln>
          </p:spPr>
          <p:txBody>
            <a:bodyPr/>
            <a:lstStyle/>
            <a:p>
              <a:endParaRPr lang="en-US"/>
            </a:p>
          </p:txBody>
        </p:sp>
        <p:sp>
          <p:nvSpPr>
            <p:cNvPr id="13" name="Freeform 19"/>
            <p:cNvSpPr>
              <a:spLocks/>
            </p:cNvSpPr>
            <p:nvPr/>
          </p:nvSpPr>
          <p:spPr bwMode="auto">
            <a:xfrm>
              <a:off x="1757363" y="2803525"/>
              <a:ext cx="698500" cy="180975"/>
            </a:xfrm>
            <a:custGeom>
              <a:avLst/>
              <a:gdLst>
                <a:gd name="T0" fmla="*/ 0 w 440"/>
                <a:gd name="T1" fmla="*/ 0 h 114"/>
                <a:gd name="T2" fmla="*/ 440 w 440"/>
                <a:gd name="T3" fmla="*/ 0 h 114"/>
                <a:gd name="T4" fmla="*/ 440 w 440"/>
                <a:gd name="T5" fmla="*/ 114 h 114"/>
                <a:gd name="T6" fmla="*/ 0 w 440"/>
                <a:gd name="T7" fmla="*/ 114 h 114"/>
                <a:gd name="T8" fmla="*/ 0 w 440"/>
                <a:gd name="T9" fmla="*/ 0 h 114"/>
                <a:gd name="T10" fmla="*/ 0 w 440"/>
                <a:gd name="T11" fmla="*/ 0 h 114"/>
                <a:gd name="T12" fmla="*/ 0 60000 65536"/>
                <a:gd name="T13" fmla="*/ 0 60000 65536"/>
                <a:gd name="T14" fmla="*/ 0 60000 65536"/>
                <a:gd name="T15" fmla="*/ 0 60000 65536"/>
                <a:gd name="T16" fmla="*/ 0 60000 65536"/>
                <a:gd name="T17" fmla="*/ 0 60000 65536"/>
                <a:gd name="T18" fmla="*/ 0 w 440"/>
                <a:gd name="T19" fmla="*/ 0 h 114"/>
                <a:gd name="T20" fmla="*/ 440 w 440"/>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440" h="114">
                  <a:moveTo>
                    <a:pt x="0" y="0"/>
                  </a:moveTo>
                  <a:lnTo>
                    <a:pt x="440" y="0"/>
                  </a:lnTo>
                  <a:lnTo>
                    <a:pt x="440" y="114"/>
                  </a:lnTo>
                  <a:lnTo>
                    <a:pt x="0" y="114"/>
                  </a:lnTo>
                  <a:lnTo>
                    <a:pt x="0" y="0"/>
                  </a:lnTo>
                </a:path>
              </a:pathLst>
            </a:custGeom>
            <a:noFill/>
            <a:ln w="7938">
              <a:solidFill>
                <a:srgbClr val="99995C"/>
              </a:solidFill>
              <a:prstDash val="solid"/>
              <a:round/>
              <a:headEnd/>
              <a:tailEnd/>
            </a:ln>
          </p:spPr>
          <p:txBody>
            <a:bodyPr/>
            <a:lstStyle/>
            <a:p>
              <a:endParaRPr lang="en-US"/>
            </a:p>
          </p:txBody>
        </p:sp>
        <p:sp>
          <p:nvSpPr>
            <p:cNvPr id="14" name="Rectangle 20"/>
            <p:cNvSpPr>
              <a:spLocks noChangeArrowheads="1"/>
            </p:cNvSpPr>
            <p:nvPr/>
          </p:nvSpPr>
          <p:spPr bwMode="auto">
            <a:xfrm>
              <a:off x="2054225" y="2819400"/>
              <a:ext cx="147638" cy="122237"/>
            </a:xfrm>
            <a:prstGeom prst="rect">
              <a:avLst/>
            </a:prstGeom>
            <a:noFill/>
            <a:ln w="9525">
              <a:noFill/>
              <a:miter lim="800000"/>
              <a:headEnd/>
              <a:tailEnd/>
            </a:ln>
          </p:spPr>
          <p:txBody>
            <a:bodyPr wrap="none" lIns="0" tIns="0" rIns="0" bIns="0">
              <a:spAutoFit/>
            </a:bodyPr>
            <a:lstStyle/>
            <a:p>
              <a:pPr eaLnBrk="0" hangingPunct="0"/>
              <a:r>
                <a:rPr lang="en-GB" sz="800" b="1">
                  <a:solidFill>
                    <a:srgbClr val="000000"/>
                  </a:solidFill>
                  <a:ea typeface="MS PGothic" pitchFamily="34" charset="-128"/>
                </a:rPr>
                <a:t>in1</a:t>
              </a:r>
              <a:endParaRPr lang="en-GB" sz="2800">
                <a:ea typeface="MS PGothic" pitchFamily="34" charset="-128"/>
              </a:endParaRPr>
            </a:p>
          </p:txBody>
        </p:sp>
        <p:grpSp>
          <p:nvGrpSpPr>
            <p:cNvPr id="15" name="Group 21"/>
            <p:cNvGrpSpPr>
              <a:grpSpLocks/>
            </p:cNvGrpSpPr>
            <p:nvPr/>
          </p:nvGrpSpPr>
          <p:grpSpPr bwMode="auto">
            <a:xfrm>
              <a:off x="1720850" y="4959350"/>
              <a:ext cx="698500" cy="180975"/>
              <a:chOff x="4160" y="1871"/>
              <a:chExt cx="440" cy="114"/>
            </a:xfrm>
          </p:grpSpPr>
          <p:sp>
            <p:nvSpPr>
              <p:cNvPr id="125" name="Freeform 22"/>
              <p:cNvSpPr>
                <a:spLocks/>
              </p:cNvSpPr>
              <p:nvPr/>
            </p:nvSpPr>
            <p:spPr bwMode="auto">
              <a:xfrm>
                <a:off x="4160" y="1871"/>
                <a:ext cx="440" cy="114"/>
              </a:xfrm>
              <a:custGeom>
                <a:avLst/>
                <a:gdLst>
                  <a:gd name="T0" fmla="*/ 0 w 440"/>
                  <a:gd name="T1" fmla="*/ 0 h 114"/>
                  <a:gd name="T2" fmla="*/ 440 w 440"/>
                  <a:gd name="T3" fmla="*/ 0 h 114"/>
                  <a:gd name="T4" fmla="*/ 440 w 440"/>
                  <a:gd name="T5" fmla="*/ 114 h 114"/>
                  <a:gd name="T6" fmla="*/ 0 w 440"/>
                  <a:gd name="T7" fmla="*/ 114 h 114"/>
                  <a:gd name="T8" fmla="*/ 0 w 440"/>
                  <a:gd name="T9" fmla="*/ 0 h 114"/>
                  <a:gd name="T10" fmla="*/ 0 w 440"/>
                  <a:gd name="T11" fmla="*/ 0 h 114"/>
                  <a:gd name="T12" fmla="*/ 0 60000 65536"/>
                  <a:gd name="T13" fmla="*/ 0 60000 65536"/>
                  <a:gd name="T14" fmla="*/ 0 60000 65536"/>
                  <a:gd name="T15" fmla="*/ 0 60000 65536"/>
                  <a:gd name="T16" fmla="*/ 0 60000 65536"/>
                  <a:gd name="T17" fmla="*/ 0 60000 65536"/>
                  <a:gd name="T18" fmla="*/ 0 w 440"/>
                  <a:gd name="T19" fmla="*/ 0 h 114"/>
                  <a:gd name="T20" fmla="*/ 440 w 440"/>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440" h="114">
                    <a:moveTo>
                      <a:pt x="0" y="0"/>
                    </a:moveTo>
                    <a:lnTo>
                      <a:pt x="440" y="0"/>
                    </a:lnTo>
                    <a:lnTo>
                      <a:pt x="440" y="114"/>
                    </a:lnTo>
                    <a:lnTo>
                      <a:pt x="0" y="114"/>
                    </a:lnTo>
                    <a:lnTo>
                      <a:pt x="0" y="0"/>
                    </a:lnTo>
                    <a:close/>
                  </a:path>
                </a:pathLst>
              </a:custGeom>
              <a:solidFill>
                <a:srgbClr val="E1E1C3"/>
              </a:solidFill>
              <a:ln w="9525">
                <a:noFill/>
                <a:round/>
                <a:headEnd/>
                <a:tailEnd/>
              </a:ln>
            </p:spPr>
            <p:txBody>
              <a:bodyPr/>
              <a:lstStyle/>
              <a:p>
                <a:endParaRPr lang="en-US"/>
              </a:p>
            </p:txBody>
          </p:sp>
          <p:sp>
            <p:nvSpPr>
              <p:cNvPr id="126" name="Freeform 23"/>
              <p:cNvSpPr>
                <a:spLocks/>
              </p:cNvSpPr>
              <p:nvPr/>
            </p:nvSpPr>
            <p:spPr bwMode="auto">
              <a:xfrm>
                <a:off x="4160" y="1871"/>
                <a:ext cx="440" cy="114"/>
              </a:xfrm>
              <a:custGeom>
                <a:avLst/>
                <a:gdLst>
                  <a:gd name="T0" fmla="*/ 0 w 440"/>
                  <a:gd name="T1" fmla="*/ 0 h 114"/>
                  <a:gd name="T2" fmla="*/ 440 w 440"/>
                  <a:gd name="T3" fmla="*/ 0 h 114"/>
                  <a:gd name="T4" fmla="*/ 440 w 440"/>
                  <a:gd name="T5" fmla="*/ 114 h 114"/>
                  <a:gd name="T6" fmla="*/ 0 w 440"/>
                  <a:gd name="T7" fmla="*/ 114 h 114"/>
                  <a:gd name="T8" fmla="*/ 0 w 440"/>
                  <a:gd name="T9" fmla="*/ 0 h 114"/>
                  <a:gd name="T10" fmla="*/ 0 w 440"/>
                  <a:gd name="T11" fmla="*/ 0 h 114"/>
                  <a:gd name="T12" fmla="*/ 0 60000 65536"/>
                  <a:gd name="T13" fmla="*/ 0 60000 65536"/>
                  <a:gd name="T14" fmla="*/ 0 60000 65536"/>
                  <a:gd name="T15" fmla="*/ 0 60000 65536"/>
                  <a:gd name="T16" fmla="*/ 0 60000 65536"/>
                  <a:gd name="T17" fmla="*/ 0 60000 65536"/>
                  <a:gd name="T18" fmla="*/ 0 w 440"/>
                  <a:gd name="T19" fmla="*/ 0 h 114"/>
                  <a:gd name="T20" fmla="*/ 440 w 440"/>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440" h="114">
                    <a:moveTo>
                      <a:pt x="0" y="0"/>
                    </a:moveTo>
                    <a:lnTo>
                      <a:pt x="440" y="0"/>
                    </a:lnTo>
                    <a:lnTo>
                      <a:pt x="440" y="114"/>
                    </a:lnTo>
                    <a:lnTo>
                      <a:pt x="0" y="114"/>
                    </a:lnTo>
                    <a:lnTo>
                      <a:pt x="0" y="0"/>
                    </a:lnTo>
                  </a:path>
                </a:pathLst>
              </a:custGeom>
              <a:noFill/>
              <a:ln w="7938">
                <a:solidFill>
                  <a:srgbClr val="99995C"/>
                </a:solidFill>
                <a:prstDash val="solid"/>
                <a:round/>
                <a:headEnd/>
                <a:tailEnd/>
              </a:ln>
            </p:spPr>
            <p:txBody>
              <a:bodyPr/>
              <a:lstStyle/>
              <a:p>
                <a:endParaRPr lang="en-US"/>
              </a:p>
            </p:txBody>
          </p:sp>
          <p:sp>
            <p:nvSpPr>
              <p:cNvPr id="127" name="Rectangle 24"/>
              <p:cNvSpPr>
                <a:spLocks noChangeArrowheads="1"/>
              </p:cNvSpPr>
              <p:nvPr/>
            </p:nvSpPr>
            <p:spPr bwMode="auto">
              <a:xfrm>
                <a:off x="4341" y="1881"/>
                <a:ext cx="93" cy="77"/>
              </a:xfrm>
              <a:prstGeom prst="rect">
                <a:avLst/>
              </a:prstGeom>
              <a:noFill/>
              <a:ln w="9525">
                <a:noFill/>
                <a:miter lim="800000"/>
                <a:headEnd/>
                <a:tailEnd/>
              </a:ln>
            </p:spPr>
            <p:txBody>
              <a:bodyPr wrap="none" lIns="0" tIns="0" rIns="0" bIns="0">
                <a:spAutoFit/>
              </a:bodyPr>
              <a:lstStyle/>
              <a:p>
                <a:pPr eaLnBrk="0" hangingPunct="0"/>
                <a:r>
                  <a:rPr lang="en-GB" sz="800" b="1">
                    <a:solidFill>
                      <a:srgbClr val="000000"/>
                    </a:solidFill>
                    <a:ea typeface="MS PGothic" pitchFamily="34" charset="-128"/>
                  </a:rPr>
                  <a:t>in2</a:t>
                </a:r>
                <a:endParaRPr lang="en-GB" sz="2800">
                  <a:ea typeface="MS PGothic" pitchFamily="34" charset="-128"/>
                </a:endParaRPr>
              </a:p>
            </p:txBody>
          </p:sp>
        </p:grpSp>
        <p:sp>
          <p:nvSpPr>
            <p:cNvPr id="16" name="Freeform 25"/>
            <p:cNvSpPr>
              <a:spLocks/>
            </p:cNvSpPr>
            <p:nvPr/>
          </p:nvSpPr>
          <p:spPr bwMode="auto">
            <a:xfrm>
              <a:off x="6604000" y="2720975"/>
              <a:ext cx="698500" cy="180975"/>
            </a:xfrm>
            <a:custGeom>
              <a:avLst/>
              <a:gdLst>
                <a:gd name="T0" fmla="*/ 0 w 440"/>
                <a:gd name="T1" fmla="*/ 0 h 114"/>
                <a:gd name="T2" fmla="*/ 440 w 440"/>
                <a:gd name="T3" fmla="*/ 0 h 114"/>
                <a:gd name="T4" fmla="*/ 440 w 440"/>
                <a:gd name="T5" fmla="*/ 114 h 114"/>
                <a:gd name="T6" fmla="*/ 0 w 440"/>
                <a:gd name="T7" fmla="*/ 114 h 114"/>
                <a:gd name="T8" fmla="*/ 0 w 440"/>
                <a:gd name="T9" fmla="*/ 0 h 114"/>
                <a:gd name="T10" fmla="*/ 0 w 440"/>
                <a:gd name="T11" fmla="*/ 0 h 114"/>
                <a:gd name="T12" fmla="*/ 0 60000 65536"/>
                <a:gd name="T13" fmla="*/ 0 60000 65536"/>
                <a:gd name="T14" fmla="*/ 0 60000 65536"/>
                <a:gd name="T15" fmla="*/ 0 60000 65536"/>
                <a:gd name="T16" fmla="*/ 0 60000 65536"/>
                <a:gd name="T17" fmla="*/ 0 60000 65536"/>
                <a:gd name="T18" fmla="*/ 0 w 440"/>
                <a:gd name="T19" fmla="*/ 0 h 114"/>
                <a:gd name="T20" fmla="*/ 440 w 440"/>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440" h="114">
                  <a:moveTo>
                    <a:pt x="0" y="0"/>
                  </a:moveTo>
                  <a:lnTo>
                    <a:pt x="440" y="0"/>
                  </a:lnTo>
                  <a:lnTo>
                    <a:pt x="440" y="114"/>
                  </a:lnTo>
                  <a:lnTo>
                    <a:pt x="0" y="114"/>
                  </a:lnTo>
                  <a:lnTo>
                    <a:pt x="0" y="0"/>
                  </a:lnTo>
                  <a:close/>
                </a:path>
              </a:pathLst>
            </a:custGeom>
            <a:solidFill>
              <a:srgbClr val="E1E1C3"/>
            </a:solidFill>
            <a:ln w="9525">
              <a:noFill/>
              <a:round/>
              <a:headEnd/>
              <a:tailEnd/>
            </a:ln>
          </p:spPr>
          <p:txBody>
            <a:bodyPr/>
            <a:lstStyle/>
            <a:p>
              <a:endParaRPr lang="en-US"/>
            </a:p>
          </p:txBody>
        </p:sp>
        <p:sp>
          <p:nvSpPr>
            <p:cNvPr id="17" name="Freeform 26"/>
            <p:cNvSpPr>
              <a:spLocks/>
            </p:cNvSpPr>
            <p:nvPr/>
          </p:nvSpPr>
          <p:spPr bwMode="auto">
            <a:xfrm>
              <a:off x="6604000" y="2720975"/>
              <a:ext cx="698500" cy="180975"/>
            </a:xfrm>
            <a:custGeom>
              <a:avLst/>
              <a:gdLst>
                <a:gd name="T0" fmla="*/ 0 w 440"/>
                <a:gd name="T1" fmla="*/ 0 h 114"/>
                <a:gd name="T2" fmla="*/ 440 w 440"/>
                <a:gd name="T3" fmla="*/ 0 h 114"/>
                <a:gd name="T4" fmla="*/ 440 w 440"/>
                <a:gd name="T5" fmla="*/ 114 h 114"/>
                <a:gd name="T6" fmla="*/ 0 w 440"/>
                <a:gd name="T7" fmla="*/ 114 h 114"/>
                <a:gd name="T8" fmla="*/ 0 w 440"/>
                <a:gd name="T9" fmla="*/ 0 h 114"/>
                <a:gd name="T10" fmla="*/ 0 w 440"/>
                <a:gd name="T11" fmla="*/ 0 h 114"/>
                <a:gd name="T12" fmla="*/ 0 60000 65536"/>
                <a:gd name="T13" fmla="*/ 0 60000 65536"/>
                <a:gd name="T14" fmla="*/ 0 60000 65536"/>
                <a:gd name="T15" fmla="*/ 0 60000 65536"/>
                <a:gd name="T16" fmla="*/ 0 60000 65536"/>
                <a:gd name="T17" fmla="*/ 0 60000 65536"/>
                <a:gd name="T18" fmla="*/ 0 w 440"/>
                <a:gd name="T19" fmla="*/ 0 h 114"/>
                <a:gd name="T20" fmla="*/ 440 w 440"/>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440" h="114">
                  <a:moveTo>
                    <a:pt x="0" y="0"/>
                  </a:moveTo>
                  <a:lnTo>
                    <a:pt x="440" y="0"/>
                  </a:lnTo>
                  <a:lnTo>
                    <a:pt x="440" y="114"/>
                  </a:lnTo>
                  <a:lnTo>
                    <a:pt x="0" y="114"/>
                  </a:lnTo>
                  <a:lnTo>
                    <a:pt x="0" y="0"/>
                  </a:lnTo>
                </a:path>
              </a:pathLst>
            </a:custGeom>
            <a:noFill/>
            <a:ln w="7938">
              <a:solidFill>
                <a:srgbClr val="99995C"/>
              </a:solidFill>
              <a:prstDash val="solid"/>
              <a:round/>
              <a:headEnd/>
              <a:tailEnd/>
            </a:ln>
          </p:spPr>
          <p:txBody>
            <a:bodyPr/>
            <a:lstStyle/>
            <a:p>
              <a:endParaRPr lang="en-US"/>
            </a:p>
          </p:txBody>
        </p:sp>
        <p:sp>
          <p:nvSpPr>
            <p:cNvPr id="18" name="Rectangle 27"/>
            <p:cNvSpPr>
              <a:spLocks noChangeArrowheads="1"/>
            </p:cNvSpPr>
            <p:nvPr/>
          </p:nvSpPr>
          <p:spPr bwMode="auto">
            <a:xfrm>
              <a:off x="6867525" y="2736850"/>
              <a:ext cx="214313" cy="122237"/>
            </a:xfrm>
            <a:prstGeom prst="rect">
              <a:avLst/>
            </a:prstGeom>
            <a:noFill/>
            <a:ln w="9525">
              <a:noFill/>
              <a:miter lim="800000"/>
              <a:headEnd/>
              <a:tailEnd/>
            </a:ln>
          </p:spPr>
          <p:txBody>
            <a:bodyPr wrap="none" lIns="0" tIns="0" rIns="0" bIns="0">
              <a:spAutoFit/>
            </a:bodyPr>
            <a:lstStyle/>
            <a:p>
              <a:pPr eaLnBrk="0" hangingPunct="0"/>
              <a:r>
                <a:rPr lang="en-GB" sz="800" b="1">
                  <a:solidFill>
                    <a:srgbClr val="000000"/>
                  </a:solidFill>
                  <a:ea typeface="MS PGothic" pitchFamily="34" charset="-128"/>
                </a:rPr>
                <a:t>out1</a:t>
              </a:r>
              <a:endParaRPr lang="en-GB" sz="2800">
                <a:ea typeface="MS PGothic" pitchFamily="34" charset="-128"/>
              </a:endParaRPr>
            </a:p>
          </p:txBody>
        </p:sp>
        <p:sp>
          <p:nvSpPr>
            <p:cNvPr id="19" name="Freeform 28"/>
            <p:cNvSpPr>
              <a:spLocks/>
            </p:cNvSpPr>
            <p:nvPr/>
          </p:nvSpPr>
          <p:spPr bwMode="auto">
            <a:xfrm>
              <a:off x="6604000" y="4967287"/>
              <a:ext cx="698500" cy="180975"/>
            </a:xfrm>
            <a:custGeom>
              <a:avLst/>
              <a:gdLst>
                <a:gd name="T0" fmla="*/ 0 w 440"/>
                <a:gd name="T1" fmla="*/ 0 h 114"/>
                <a:gd name="T2" fmla="*/ 440 w 440"/>
                <a:gd name="T3" fmla="*/ 0 h 114"/>
                <a:gd name="T4" fmla="*/ 440 w 440"/>
                <a:gd name="T5" fmla="*/ 114 h 114"/>
                <a:gd name="T6" fmla="*/ 0 w 440"/>
                <a:gd name="T7" fmla="*/ 114 h 114"/>
                <a:gd name="T8" fmla="*/ 0 w 440"/>
                <a:gd name="T9" fmla="*/ 0 h 114"/>
                <a:gd name="T10" fmla="*/ 0 w 440"/>
                <a:gd name="T11" fmla="*/ 0 h 114"/>
                <a:gd name="T12" fmla="*/ 0 60000 65536"/>
                <a:gd name="T13" fmla="*/ 0 60000 65536"/>
                <a:gd name="T14" fmla="*/ 0 60000 65536"/>
                <a:gd name="T15" fmla="*/ 0 60000 65536"/>
                <a:gd name="T16" fmla="*/ 0 60000 65536"/>
                <a:gd name="T17" fmla="*/ 0 60000 65536"/>
                <a:gd name="T18" fmla="*/ 0 w 440"/>
                <a:gd name="T19" fmla="*/ 0 h 114"/>
                <a:gd name="T20" fmla="*/ 440 w 440"/>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440" h="114">
                  <a:moveTo>
                    <a:pt x="0" y="0"/>
                  </a:moveTo>
                  <a:lnTo>
                    <a:pt x="440" y="0"/>
                  </a:lnTo>
                  <a:lnTo>
                    <a:pt x="440" y="114"/>
                  </a:lnTo>
                  <a:lnTo>
                    <a:pt x="0" y="114"/>
                  </a:lnTo>
                  <a:lnTo>
                    <a:pt x="0" y="0"/>
                  </a:lnTo>
                  <a:close/>
                </a:path>
              </a:pathLst>
            </a:custGeom>
            <a:solidFill>
              <a:srgbClr val="E1E1C3"/>
            </a:solidFill>
            <a:ln w="9525">
              <a:noFill/>
              <a:round/>
              <a:headEnd/>
              <a:tailEnd/>
            </a:ln>
          </p:spPr>
          <p:txBody>
            <a:bodyPr/>
            <a:lstStyle/>
            <a:p>
              <a:endParaRPr lang="en-US"/>
            </a:p>
          </p:txBody>
        </p:sp>
        <p:sp>
          <p:nvSpPr>
            <p:cNvPr id="20" name="Freeform 29"/>
            <p:cNvSpPr>
              <a:spLocks/>
            </p:cNvSpPr>
            <p:nvPr/>
          </p:nvSpPr>
          <p:spPr bwMode="auto">
            <a:xfrm>
              <a:off x="6604000" y="4967287"/>
              <a:ext cx="698500" cy="180975"/>
            </a:xfrm>
            <a:custGeom>
              <a:avLst/>
              <a:gdLst>
                <a:gd name="T0" fmla="*/ 0 w 440"/>
                <a:gd name="T1" fmla="*/ 0 h 114"/>
                <a:gd name="T2" fmla="*/ 440 w 440"/>
                <a:gd name="T3" fmla="*/ 0 h 114"/>
                <a:gd name="T4" fmla="*/ 440 w 440"/>
                <a:gd name="T5" fmla="*/ 114 h 114"/>
                <a:gd name="T6" fmla="*/ 0 w 440"/>
                <a:gd name="T7" fmla="*/ 114 h 114"/>
                <a:gd name="T8" fmla="*/ 0 w 440"/>
                <a:gd name="T9" fmla="*/ 0 h 114"/>
                <a:gd name="T10" fmla="*/ 0 w 440"/>
                <a:gd name="T11" fmla="*/ 0 h 114"/>
                <a:gd name="T12" fmla="*/ 0 60000 65536"/>
                <a:gd name="T13" fmla="*/ 0 60000 65536"/>
                <a:gd name="T14" fmla="*/ 0 60000 65536"/>
                <a:gd name="T15" fmla="*/ 0 60000 65536"/>
                <a:gd name="T16" fmla="*/ 0 60000 65536"/>
                <a:gd name="T17" fmla="*/ 0 60000 65536"/>
                <a:gd name="T18" fmla="*/ 0 w 440"/>
                <a:gd name="T19" fmla="*/ 0 h 114"/>
                <a:gd name="T20" fmla="*/ 440 w 440"/>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440" h="114">
                  <a:moveTo>
                    <a:pt x="0" y="0"/>
                  </a:moveTo>
                  <a:lnTo>
                    <a:pt x="440" y="0"/>
                  </a:lnTo>
                  <a:lnTo>
                    <a:pt x="440" y="114"/>
                  </a:lnTo>
                  <a:lnTo>
                    <a:pt x="0" y="114"/>
                  </a:lnTo>
                  <a:lnTo>
                    <a:pt x="0" y="0"/>
                  </a:lnTo>
                </a:path>
              </a:pathLst>
            </a:custGeom>
            <a:noFill/>
            <a:ln w="7938">
              <a:solidFill>
                <a:srgbClr val="99995C"/>
              </a:solidFill>
              <a:prstDash val="solid"/>
              <a:round/>
              <a:headEnd/>
              <a:tailEnd/>
            </a:ln>
          </p:spPr>
          <p:txBody>
            <a:bodyPr/>
            <a:lstStyle/>
            <a:p>
              <a:endParaRPr lang="en-US"/>
            </a:p>
          </p:txBody>
        </p:sp>
        <p:sp>
          <p:nvSpPr>
            <p:cNvPr id="21" name="Rectangle 30"/>
            <p:cNvSpPr>
              <a:spLocks noChangeArrowheads="1"/>
            </p:cNvSpPr>
            <p:nvPr/>
          </p:nvSpPr>
          <p:spPr bwMode="auto">
            <a:xfrm>
              <a:off x="6858000" y="4983162"/>
              <a:ext cx="214313" cy="122238"/>
            </a:xfrm>
            <a:prstGeom prst="rect">
              <a:avLst/>
            </a:prstGeom>
            <a:noFill/>
            <a:ln w="9525">
              <a:noFill/>
              <a:miter lim="800000"/>
              <a:headEnd/>
              <a:tailEnd/>
            </a:ln>
          </p:spPr>
          <p:txBody>
            <a:bodyPr wrap="none" lIns="0" tIns="0" rIns="0" bIns="0">
              <a:spAutoFit/>
            </a:bodyPr>
            <a:lstStyle/>
            <a:p>
              <a:pPr eaLnBrk="0" hangingPunct="0"/>
              <a:r>
                <a:rPr lang="en-GB" sz="800" b="1">
                  <a:solidFill>
                    <a:srgbClr val="000000"/>
                  </a:solidFill>
                  <a:ea typeface="MS PGothic" pitchFamily="34" charset="-128"/>
                </a:rPr>
                <a:t>out2</a:t>
              </a:r>
              <a:endParaRPr lang="en-GB" sz="2800">
                <a:ea typeface="MS PGothic" pitchFamily="34" charset="-128"/>
              </a:endParaRPr>
            </a:p>
          </p:txBody>
        </p:sp>
        <p:sp>
          <p:nvSpPr>
            <p:cNvPr id="22" name="Freeform 31"/>
            <p:cNvSpPr>
              <a:spLocks/>
            </p:cNvSpPr>
            <p:nvPr/>
          </p:nvSpPr>
          <p:spPr bwMode="auto">
            <a:xfrm>
              <a:off x="5006975" y="2720975"/>
              <a:ext cx="863600" cy="230187"/>
            </a:xfrm>
            <a:custGeom>
              <a:avLst/>
              <a:gdLst>
                <a:gd name="T0" fmla="*/ 0 w 544"/>
                <a:gd name="T1" fmla="*/ 47 h 145"/>
                <a:gd name="T2" fmla="*/ 0 w 544"/>
                <a:gd name="T3" fmla="*/ 98 h 145"/>
                <a:gd name="T4" fmla="*/ 5 w 544"/>
                <a:gd name="T5" fmla="*/ 119 h 145"/>
                <a:gd name="T6" fmla="*/ 16 w 544"/>
                <a:gd name="T7" fmla="*/ 130 h 145"/>
                <a:gd name="T8" fmla="*/ 31 w 544"/>
                <a:gd name="T9" fmla="*/ 140 h 145"/>
                <a:gd name="T10" fmla="*/ 47 w 544"/>
                <a:gd name="T11" fmla="*/ 145 h 145"/>
                <a:gd name="T12" fmla="*/ 498 w 544"/>
                <a:gd name="T13" fmla="*/ 145 h 145"/>
                <a:gd name="T14" fmla="*/ 518 w 544"/>
                <a:gd name="T15" fmla="*/ 140 h 145"/>
                <a:gd name="T16" fmla="*/ 529 w 544"/>
                <a:gd name="T17" fmla="*/ 130 h 145"/>
                <a:gd name="T18" fmla="*/ 539 w 544"/>
                <a:gd name="T19" fmla="*/ 119 h 145"/>
                <a:gd name="T20" fmla="*/ 544 w 544"/>
                <a:gd name="T21" fmla="*/ 98 h 145"/>
                <a:gd name="T22" fmla="*/ 544 w 544"/>
                <a:gd name="T23" fmla="*/ 47 h 145"/>
                <a:gd name="T24" fmla="*/ 539 w 544"/>
                <a:gd name="T25" fmla="*/ 31 h 145"/>
                <a:gd name="T26" fmla="*/ 529 w 544"/>
                <a:gd name="T27" fmla="*/ 16 h 145"/>
                <a:gd name="T28" fmla="*/ 518 w 544"/>
                <a:gd name="T29" fmla="*/ 5 h 145"/>
                <a:gd name="T30" fmla="*/ 498 w 544"/>
                <a:gd name="T31" fmla="*/ 0 h 145"/>
                <a:gd name="T32" fmla="*/ 47 w 544"/>
                <a:gd name="T33" fmla="*/ 0 h 145"/>
                <a:gd name="T34" fmla="*/ 31 w 544"/>
                <a:gd name="T35" fmla="*/ 5 h 145"/>
                <a:gd name="T36" fmla="*/ 16 w 544"/>
                <a:gd name="T37" fmla="*/ 16 h 145"/>
                <a:gd name="T38" fmla="*/ 5 w 544"/>
                <a:gd name="T39" fmla="*/ 31 h 145"/>
                <a:gd name="T40" fmla="*/ 0 w 544"/>
                <a:gd name="T41" fmla="*/ 47 h 145"/>
                <a:gd name="T42" fmla="*/ 0 w 544"/>
                <a:gd name="T43" fmla="*/ 47 h 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4"/>
                <a:gd name="T67" fmla="*/ 0 h 145"/>
                <a:gd name="T68" fmla="*/ 544 w 544"/>
                <a:gd name="T69" fmla="*/ 145 h 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4" h="145">
                  <a:moveTo>
                    <a:pt x="0" y="47"/>
                  </a:moveTo>
                  <a:lnTo>
                    <a:pt x="0" y="98"/>
                  </a:lnTo>
                  <a:lnTo>
                    <a:pt x="5" y="119"/>
                  </a:lnTo>
                  <a:lnTo>
                    <a:pt x="16" y="130"/>
                  </a:lnTo>
                  <a:lnTo>
                    <a:pt x="31" y="140"/>
                  </a:lnTo>
                  <a:lnTo>
                    <a:pt x="47" y="145"/>
                  </a:lnTo>
                  <a:lnTo>
                    <a:pt x="498" y="145"/>
                  </a:lnTo>
                  <a:lnTo>
                    <a:pt x="518" y="140"/>
                  </a:lnTo>
                  <a:lnTo>
                    <a:pt x="529" y="130"/>
                  </a:lnTo>
                  <a:lnTo>
                    <a:pt x="539" y="119"/>
                  </a:lnTo>
                  <a:lnTo>
                    <a:pt x="544" y="98"/>
                  </a:lnTo>
                  <a:lnTo>
                    <a:pt x="544" y="47"/>
                  </a:lnTo>
                  <a:lnTo>
                    <a:pt x="539" y="31"/>
                  </a:lnTo>
                  <a:lnTo>
                    <a:pt x="529" y="16"/>
                  </a:lnTo>
                  <a:lnTo>
                    <a:pt x="518" y="5"/>
                  </a:lnTo>
                  <a:lnTo>
                    <a:pt x="498" y="0"/>
                  </a:lnTo>
                  <a:lnTo>
                    <a:pt x="47" y="0"/>
                  </a:lnTo>
                  <a:lnTo>
                    <a:pt x="31" y="5"/>
                  </a:lnTo>
                  <a:lnTo>
                    <a:pt x="16" y="16"/>
                  </a:lnTo>
                  <a:lnTo>
                    <a:pt x="5" y="31"/>
                  </a:lnTo>
                  <a:lnTo>
                    <a:pt x="0" y="47"/>
                  </a:lnTo>
                  <a:close/>
                </a:path>
              </a:pathLst>
            </a:custGeom>
            <a:solidFill>
              <a:srgbClr val="B2B2B2"/>
            </a:solidFill>
            <a:ln w="9525">
              <a:noFill/>
              <a:round/>
              <a:headEnd/>
              <a:tailEnd/>
            </a:ln>
          </p:spPr>
          <p:txBody>
            <a:bodyPr/>
            <a:lstStyle/>
            <a:p>
              <a:endParaRPr lang="en-US"/>
            </a:p>
          </p:txBody>
        </p:sp>
        <p:sp>
          <p:nvSpPr>
            <p:cNvPr id="23" name="Freeform 32"/>
            <p:cNvSpPr>
              <a:spLocks/>
            </p:cNvSpPr>
            <p:nvPr/>
          </p:nvSpPr>
          <p:spPr bwMode="auto">
            <a:xfrm>
              <a:off x="4983163" y="2695575"/>
              <a:ext cx="863600" cy="231775"/>
            </a:xfrm>
            <a:custGeom>
              <a:avLst/>
              <a:gdLst>
                <a:gd name="T0" fmla="*/ 0 w 544"/>
                <a:gd name="T1" fmla="*/ 47 h 146"/>
                <a:gd name="T2" fmla="*/ 0 w 544"/>
                <a:gd name="T3" fmla="*/ 99 h 146"/>
                <a:gd name="T4" fmla="*/ 5 w 544"/>
                <a:gd name="T5" fmla="*/ 120 h 146"/>
                <a:gd name="T6" fmla="*/ 15 w 544"/>
                <a:gd name="T7" fmla="*/ 130 h 146"/>
                <a:gd name="T8" fmla="*/ 31 w 544"/>
                <a:gd name="T9" fmla="*/ 140 h 146"/>
                <a:gd name="T10" fmla="*/ 46 w 544"/>
                <a:gd name="T11" fmla="*/ 146 h 146"/>
                <a:gd name="T12" fmla="*/ 497 w 544"/>
                <a:gd name="T13" fmla="*/ 146 h 146"/>
                <a:gd name="T14" fmla="*/ 518 w 544"/>
                <a:gd name="T15" fmla="*/ 140 h 146"/>
                <a:gd name="T16" fmla="*/ 528 w 544"/>
                <a:gd name="T17" fmla="*/ 130 h 146"/>
                <a:gd name="T18" fmla="*/ 539 w 544"/>
                <a:gd name="T19" fmla="*/ 120 h 146"/>
                <a:gd name="T20" fmla="*/ 544 w 544"/>
                <a:gd name="T21" fmla="*/ 99 h 146"/>
                <a:gd name="T22" fmla="*/ 544 w 544"/>
                <a:gd name="T23" fmla="*/ 47 h 146"/>
                <a:gd name="T24" fmla="*/ 539 w 544"/>
                <a:gd name="T25" fmla="*/ 32 h 146"/>
                <a:gd name="T26" fmla="*/ 528 w 544"/>
                <a:gd name="T27" fmla="*/ 16 h 146"/>
                <a:gd name="T28" fmla="*/ 518 w 544"/>
                <a:gd name="T29" fmla="*/ 6 h 146"/>
                <a:gd name="T30" fmla="*/ 497 w 544"/>
                <a:gd name="T31" fmla="*/ 0 h 146"/>
                <a:gd name="T32" fmla="*/ 46 w 544"/>
                <a:gd name="T33" fmla="*/ 0 h 146"/>
                <a:gd name="T34" fmla="*/ 31 w 544"/>
                <a:gd name="T35" fmla="*/ 6 h 146"/>
                <a:gd name="T36" fmla="*/ 15 w 544"/>
                <a:gd name="T37" fmla="*/ 16 h 146"/>
                <a:gd name="T38" fmla="*/ 5 w 544"/>
                <a:gd name="T39" fmla="*/ 32 h 146"/>
                <a:gd name="T40" fmla="*/ 0 w 544"/>
                <a:gd name="T41" fmla="*/ 47 h 146"/>
                <a:gd name="T42" fmla="*/ 0 w 544"/>
                <a:gd name="T43" fmla="*/ 47 h 1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4"/>
                <a:gd name="T67" fmla="*/ 0 h 146"/>
                <a:gd name="T68" fmla="*/ 544 w 544"/>
                <a:gd name="T69" fmla="*/ 146 h 1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4" h="146">
                  <a:moveTo>
                    <a:pt x="0" y="47"/>
                  </a:moveTo>
                  <a:lnTo>
                    <a:pt x="0" y="99"/>
                  </a:lnTo>
                  <a:lnTo>
                    <a:pt x="5" y="120"/>
                  </a:lnTo>
                  <a:lnTo>
                    <a:pt x="15" y="130"/>
                  </a:lnTo>
                  <a:lnTo>
                    <a:pt x="31" y="140"/>
                  </a:lnTo>
                  <a:lnTo>
                    <a:pt x="46" y="146"/>
                  </a:lnTo>
                  <a:lnTo>
                    <a:pt x="497" y="146"/>
                  </a:lnTo>
                  <a:lnTo>
                    <a:pt x="518" y="140"/>
                  </a:lnTo>
                  <a:lnTo>
                    <a:pt x="528" y="130"/>
                  </a:lnTo>
                  <a:lnTo>
                    <a:pt x="539" y="120"/>
                  </a:lnTo>
                  <a:lnTo>
                    <a:pt x="544" y="99"/>
                  </a:lnTo>
                  <a:lnTo>
                    <a:pt x="544" y="47"/>
                  </a:lnTo>
                  <a:lnTo>
                    <a:pt x="539" y="32"/>
                  </a:lnTo>
                  <a:lnTo>
                    <a:pt x="528" y="16"/>
                  </a:lnTo>
                  <a:lnTo>
                    <a:pt x="518" y="6"/>
                  </a:lnTo>
                  <a:lnTo>
                    <a:pt x="497" y="0"/>
                  </a:lnTo>
                  <a:lnTo>
                    <a:pt x="46" y="0"/>
                  </a:lnTo>
                  <a:lnTo>
                    <a:pt x="31" y="6"/>
                  </a:lnTo>
                  <a:lnTo>
                    <a:pt x="15" y="16"/>
                  </a:lnTo>
                  <a:lnTo>
                    <a:pt x="5" y="32"/>
                  </a:lnTo>
                  <a:lnTo>
                    <a:pt x="0" y="47"/>
                  </a:lnTo>
                  <a:close/>
                </a:path>
              </a:pathLst>
            </a:custGeom>
            <a:solidFill>
              <a:srgbClr val="E1E1C3"/>
            </a:solidFill>
            <a:ln w="9525">
              <a:noFill/>
              <a:round/>
              <a:headEnd/>
              <a:tailEnd/>
            </a:ln>
          </p:spPr>
          <p:txBody>
            <a:bodyPr/>
            <a:lstStyle/>
            <a:p>
              <a:endParaRPr lang="en-US"/>
            </a:p>
          </p:txBody>
        </p:sp>
        <p:sp>
          <p:nvSpPr>
            <p:cNvPr id="24" name="Freeform 33"/>
            <p:cNvSpPr>
              <a:spLocks/>
            </p:cNvSpPr>
            <p:nvPr/>
          </p:nvSpPr>
          <p:spPr bwMode="auto">
            <a:xfrm>
              <a:off x="4983163" y="2695575"/>
              <a:ext cx="863600" cy="231775"/>
            </a:xfrm>
            <a:custGeom>
              <a:avLst/>
              <a:gdLst>
                <a:gd name="T0" fmla="*/ 0 w 544"/>
                <a:gd name="T1" fmla="*/ 47 h 146"/>
                <a:gd name="T2" fmla="*/ 0 w 544"/>
                <a:gd name="T3" fmla="*/ 99 h 146"/>
                <a:gd name="T4" fmla="*/ 5 w 544"/>
                <a:gd name="T5" fmla="*/ 120 h 146"/>
                <a:gd name="T6" fmla="*/ 15 w 544"/>
                <a:gd name="T7" fmla="*/ 130 h 146"/>
                <a:gd name="T8" fmla="*/ 31 w 544"/>
                <a:gd name="T9" fmla="*/ 140 h 146"/>
                <a:gd name="T10" fmla="*/ 46 w 544"/>
                <a:gd name="T11" fmla="*/ 146 h 146"/>
                <a:gd name="T12" fmla="*/ 497 w 544"/>
                <a:gd name="T13" fmla="*/ 146 h 146"/>
                <a:gd name="T14" fmla="*/ 518 w 544"/>
                <a:gd name="T15" fmla="*/ 140 h 146"/>
                <a:gd name="T16" fmla="*/ 528 w 544"/>
                <a:gd name="T17" fmla="*/ 130 h 146"/>
                <a:gd name="T18" fmla="*/ 539 w 544"/>
                <a:gd name="T19" fmla="*/ 120 h 146"/>
                <a:gd name="T20" fmla="*/ 544 w 544"/>
                <a:gd name="T21" fmla="*/ 99 h 146"/>
                <a:gd name="T22" fmla="*/ 544 w 544"/>
                <a:gd name="T23" fmla="*/ 47 h 146"/>
                <a:gd name="T24" fmla="*/ 539 w 544"/>
                <a:gd name="T25" fmla="*/ 32 h 146"/>
                <a:gd name="T26" fmla="*/ 528 w 544"/>
                <a:gd name="T27" fmla="*/ 16 h 146"/>
                <a:gd name="T28" fmla="*/ 518 w 544"/>
                <a:gd name="T29" fmla="*/ 6 h 146"/>
                <a:gd name="T30" fmla="*/ 497 w 544"/>
                <a:gd name="T31" fmla="*/ 0 h 146"/>
                <a:gd name="T32" fmla="*/ 46 w 544"/>
                <a:gd name="T33" fmla="*/ 0 h 146"/>
                <a:gd name="T34" fmla="*/ 31 w 544"/>
                <a:gd name="T35" fmla="*/ 6 h 146"/>
                <a:gd name="T36" fmla="*/ 15 w 544"/>
                <a:gd name="T37" fmla="*/ 16 h 146"/>
                <a:gd name="T38" fmla="*/ 5 w 544"/>
                <a:gd name="T39" fmla="*/ 32 h 146"/>
                <a:gd name="T40" fmla="*/ 0 w 544"/>
                <a:gd name="T41" fmla="*/ 47 h 146"/>
                <a:gd name="T42" fmla="*/ 0 w 544"/>
                <a:gd name="T43" fmla="*/ 47 h 1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4"/>
                <a:gd name="T67" fmla="*/ 0 h 146"/>
                <a:gd name="T68" fmla="*/ 544 w 544"/>
                <a:gd name="T69" fmla="*/ 146 h 1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4" h="146">
                  <a:moveTo>
                    <a:pt x="0" y="47"/>
                  </a:moveTo>
                  <a:lnTo>
                    <a:pt x="0" y="99"/>
                  </a:lnTo>
                  <a:lnTo>
                    <a:pt x="5" y="120"/>
                  </a:lnTo>
                  <a:lnTo>
                    <a:pt x="15" y="130"/>
                  </a:lnTo>
                  <a:lnTo>
                    <a:pt x="31" y="140"/>
                  </a:lnTo>
                  <a:lnTo>
                    <a:pt x="46" y="146"/>
                  </a:lnTo>
                  <a:lnTo>
                    <a:pt x="497" y="146"/>
                  </a:lnTo>
                  <a:lnTo>
                    <a:pt x="518" y="140"/>
                  </a:lnTo>
                  <a:lnTo>
                    <a:pt x="528" y="130"/>
                  </a:lnTo>
                  <a:lnTo>
                    <a:pt x="539" y="120"/>
                  </a:lnTo>
                  <a:lnTo>
                    <a:pt x="544" y="99"/>
                  </a:lnTo>
                  <a:lnTo>
                    <a:pt x="544" y="47"/>
                  </a:lnTo>
                  <a:lnTo>
                    <a:pt x="539" y="32"/>
                  </a:lnTo>
                  <a:lnTo>
                    <a:pt x="528" y="16"/>
                  </a:lnTo>
                  <a:lnTo>
                    <a:pt x="518" y="6"/>
                  </a:lnTo>
                  <a:lnTo>
                    <a:pt x="497" y="0"/>
                  </a:lnTo>
                  <a:lnTo>
                    <a:pt x="46" y="0"/>
                  </a:lnTo>
                  <a:lnTo>
                    <a:pt x="31" y="6"/>
                  </a:lnTo>
                  <a:lnTo>
                    <a:pt x="15" y="16"/>
                  </a:lnTo>
                  <a:lnTo>
                    <a:pt x="5" y="32"/>
                  </a:lnTo>
                  <a:lnTo>
                    <a:pt x="0" y="47"/>
                  </a:lnTo>
                </a:path>
              </a:pathLst>
            </a:custGeom>
            <a:noFill/>
            <a:ln w="7938">
              <a:solidFill>
                <a:srgbClr val="99995C"/>
              </a:solidFill>
              <a:prstDash val="solid"/>
              <a:round/>
              <a:headEnd/>
              <a:tailEnd/>
            </a:ln>
          </p:spPr>
          <p:txBody>
            <a:bodyPr/>
            <a:lstStyle/>
            <a:p>
              <a:endParaRPr lang="en-US"/>
            </a:p>
          </p:txBody>
        </p:sp>
        <p:sp>
          <p:nvSpPr>
            <p:cNvPr id="25" name="Rectangle 34"/>
            <p:cNvSpPr>
              <a:spLocks noChangeArrowheads="1"/>
            </p:cNvSpPr>
            <p:nvPr/>
          </p:nvSpPr>
          <p:spPr bwMode="auto">
            <a:xfrm>
              <a:off x="5368925" y="2713037"/>
              <a:ext cx="114300" cy="122238"/>
            </a:xfrm>
            <a:prstGeom prst="rect">
              <a:avLst/>
            </a:prstGeom>
            <a:noFill/>
            <a:ln w="9525">
              <a:noFill/>
              <a:miter lim="800000"/>
              <a:headEnd/>
              <a:tailEnd/>
            </a:ln>
          </p:spPr>
          <p:txBody>
            <a:bodyPr wrap="none" lIns="0" tIns="0" rIns="0" bIns="0">
              <a:spAutoFit/>
            </a:bodyPr>
            <a:lstStyle/>
            <a:p>
              <a:pPr eaLnBrk="0" hangingPunct="0"/>
              <a:r>
                <a:rPr lang="en-GB" sz="800" b="1">
                  <a:solidFill>
                    <a:srgbClr val="000000"/>
                  </a:solidFill>
                  <a:ea typeface="MS PGothic" pitchFamily="34" charset="-128"/>
                </a:rPr>
                <a:t>a2</a:t>
              </a:r>
              <a:endParaRPr lang="en-GB" sz="2800">
                <a:ea typeface="MS PGothic" pitchFamily="34" charset="-128"/>
              </a:endParaRPr>
            </a:p>
          </p:txBody>
        </p:sp>
        <p:sp>
          <p:nvSpPr>
            <p:cNvPr id="26" name="Freeform 35"/>
            <p:cNvSpPr>
              <a:spLocks/>
            </p:cNvSpPr>
            <p:nvPr/>
          </p:nvSpPr>
          <p:spPr bwMode="auto">
            <a:xfrm>
              <a:off x="5846763" y="2762250"/>
              <a:ext cx="98425" cy="98425"/>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0 w 62"/>
                <a:gd name="T11" fmla="*/ 0 h 62"/>
                <a:gd name="T12" fmla="*/ 0 60000 65536"/>
                <a:gd name="T13" fmla="*/ 0 60000 65536"/>
                <a:gd name="T14" fmla="*/ 0 60000 65536"/>
                <a:gd name="T15" fmla="*/ 0 60000 65536"/>
                <a:gd name="T16" fmla="*/ 0 60000 65536"/>
                <a:gd name="T17" fmla="*/ 0 60000 65536"/>
                <a:gd name="T18" fmla="*/ 0 w 62"/>
                <a:gd name="T19" fmla="*/ 0 h 62"/>
                <a:gd name="T20" fmla="*/ 62 w 62"/>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2" h="62">
                  <a:moveTo>
                    <a:pt x="0" y="0"/>
                  </a:moveTo>
                  <a:lnTo>
                    <a:pt x="62" y="0"/>
                  </a:lnTo>
                  <a:lnTo>
                    <a:pt x="62" y="62"/>
                  </a:lnTo>
                  <a:lnTo>
                    <a:pt x="0" y="62"/>
                  </a:lnTo>
                  <a:lnTo>
                    <a:pt x="0" y="0"/>
                  </a:lnTo>
                  <a:close/>
                </a:path>
              </a:pathLst>
            </a:custGeom>
            <a:solidFill>
              <a:srgbClr val="E3E3C0"/>
            </a:solidFill>
            <a:ln w="9525">
              <a:noFill/>
              <a:round/>
              <a:headEnd/>
              <a:tailEnd/>
            </a:ln>
          </p:spPr>
          <p:txBody>
            <a:bodyPr/>
            <a:lstStyle/>
            <a:p>
              <a:endParaRPr lang="en-US"/>
            </a:p>
          </p:txBody>
        </p:sp>
        <p:sp>
          <p:nvSpPr>
            <p:cNvPr id="27" name="Freeform 36"/>
            <p:cNvSpPr>
              <a:spLocks/>
            </p:cNvSpPr>
            <p:nvPr/>
          </p:nvSpPr>
          <p:spPr bwMode="auto">
            <a:xfrm>
              <a:off x="5846763" y="2762250"/>
              <a:ext cx="98425" cy="98425"/>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0 w 62"/>
                <a:gd name="T11" fmla="*/ 0 h 62"/>
                <a:gd name="T12" fmla="*/ 0 60000 65536"/>
                <a:gd name="T13" fmla="*/ 0 60000 65536"/>
                <a:gd name="T14" fmla="*/ 0 60000 65536"/>
                <a:gd name="T15" fmla="*/ 0 60000 65536"/>
                <a:gd name="T16" fmla="*/ 0 60000 65536"/>
                <a:gd name="T17" fmla="*/ 0 60000 65536"/>
                <a:gd name="T18" fmla="*/ 0 w 62"/>
                <a:gd name="T19" fmla="*/ 0 h 62"/>
                <a:gd name="T20" fmla="*/ 62 w 62"/>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2" h="62">
                  <a:moveTo>
                    <a:pt x="0" y="0"/>
                  </a:moveTo>
                  <a:lnTo>
                    <a:pt x="62" y="0"/>
                  </a:lnTo>
                  <a:lnTo>
                    <a:pt x="62" y="62"/>
                  </a:lnTo>
                  <a:lnTo>
                    <a:pt x="0" y="62"/>
                  </a:lnTo>
                  <a:lnTo>
                    <a:pt x="0" y="0"/>
                  </a:lnTo>
                </a:path>
              </a:pathLst>
            </a:custGeom>
            <a:noFill/>
            <a:ln w="7938">
              <a:solidFill>
                <a:srgbClr val="424242"/>
              </a:solidFill>
              <a:prstDash val="solid"/>
              <a:round/>
              <a:headEnd/>
              <a:tailEnd/>
            </a:ln>
          </p:spPr>
          <p:txBody>
            <a:bodyPr/>
            <a:lstStyle/>
            <a:p>
              <a:endParaRPr lang="en-US"/>
            </a:p>
          </p:txBody>
        </p:sp>
        <p:sp>
          <p:nvSpPr>
            <p:cNvPr id="28" name="Rectangle 37"/>
            <p:cNvSpPr>
              <a:spLocks noChangeArrowheads="1"/>
            </p:cNvSpPr>
            <p:nvPr/>
          </p:nvSpPr>
          <p:spPr bwMode="auto">
            <a:xfrm>
              <a:off x="5813425" y="2581275"/>
              <a:ext cx="200025" cy="122237"/>
            </a:xfrm>
            <a:prstGeom prst="rect">
              <a:avLst/>
            </a:prstGeom>
            <a:noFill/>
            <a:ln w="9525">
              <a:noFill/>
              <a:miter lim="800000"/>
              <a:headEnd/>
              <a:tailEnd/>
            </a:ln>
          </p:spPr>
          <p:txBody>
            <a:bodyPr wrap="none" lIns="0" tIns="0" rIns="0" bIns="0">
              <a:spAutoFit/>
            </a:bodyPr>
            <a:lstStyle/>
            <a:p>
              <a:pPr eaLnBrk="0" hangingPunct="0"/>
              <a:r>
                <a:rPr lang="en-GB" sz="800">
                  <a:solidFill>
                    <a:srgbClr val="000000"/>
                  </a:solidFill>
                  <a:ea typeface="MS PGothic" pitchFamily="34" charset="-128"/>
                </a:rPr>
                <a:t>out1</a:t>
              </a:r>
              <a:endParaRPr lang="en-GB" sz="2800">
                <a:ea typeface="MS PGothic" pitchFamily="34" charset="-128"/>
              </a:endParaRPr>
            </a:p>
          </p:txBody>
        </p:sp>
        <p:sp>
          <p:nvSpPr>
            <p:cNvPr id="29" name="Freeform 38"/>
            <p:cNvSpPr>
              <a:spLocks/>
            </p:cNvSpPr>
            <p:nvPr/>
          </p:nvSpPr>
          <p:spPr bwMode="auto">
            <a:xfrm>
              <a:off x="5006975" y="4933950"/>
              <a:ext cx="863600" cy="296862"/>
            </a:xfrm>
            <a:custGeom>
              <a:avLst/>
              <a:gdLst>
                <a:gd name="T0" fmla="*/ 0 w 544"/>
                <a:gd name="T1" fmla="*/ 47 h 187"/>
                <a:gd name="T2" fmla="*/ 0 w 544"/>
                <a:gd name="T3" fmla="*/ 140 h 187"/>
                <a:gd name="T4" fmla="*/ 5 w 544"/>
                <a:gd name="T5" fmla="*/ 161 h 187"/>
                <a:gd name="T6" fmla="*/ 16 w 544"/>
                <a:gd name="T7" fmla="*/ 171 h 187"/>
                <a:gd name="T8" fmla="*/ 31 w 544"/>
                <a:gd name="T9" fmla="*/ 182 h 187"/>
                <a:gd name="T10" fmla="*/ 47 w 544"/>
                <a:gd name="T11" fmla="*/ 187 h 187"/>
                <a:gd name="T12" fmla="*/ 498 w 544"/>
                <a:gd name="T13" fmla="*/ 187 h 187"/>
                <a:gd name="T14" fmla="*/ 518 w 544"/>
                <a:gd name="T15" fmla="*/ 182 h 187"/>
                <a:gd name="T16" fmla="*/ 529 w 544"/>
                <a:gd name="T17" fmla="*/ 171 h 187"/>
                <a:gd name="T18" fmla="*/ 539 w 544"/>
                <a:gd name="T19" fmla="*/ 161 h 187"/>
                <a:gd name="T20" fmla="*/ 544 w 544"/>
                <a:gd name="T21" fmla="*/ 140 h 187"/>
                <a:gd name="T22" fmla="*/ 544 w 544"/>
                <a:gd name="T23" fmla="*/ 47 h 187"/>
                <a:gd name="T24" fmla="*/ 539 w 544"/>
                <a:gd name="T25" fmla="*/ 31 h 187"/>
                <a:gd name="T26" fmla="*/ 529 w 544"/>
                <a:gd name="T27" fmla="*/ 16 h 187"/>
                <a:gd name="T28" fmla="*/ 518 w 544"/>
                <a:gd name="T29" fmla="*/ 5 h 187"/>
                <a:gd name="T30" fmla="*/ 498 w 544"/>
                <a:gd name="T31" fmla="*/ 0 h 187"/>
                <a:gd name="T32" fmla="*/ 47 w 544"/>
                <a:gd name="T33" fmla="*/ 0 h 187"/>
                <a:gd name="T34" fmla="*/ 31 w 544"/>
                <a:gd name="T35" fmla="*/ 5 h 187"/>
                <a:gd name="T36" fmla="*/ 16 w 544"/>
                <a:gd name="T37" fmla="*/ 16 h 187"/>
                <a:gd name="T38" fmla="*/ 5 w 544"/>
                <a:gd name="T39" fmla="*/ 31 h 187"/>
                <a:gd name="T40" fmla="*/ 0 w 544"/>
                <a:gd name="T41" fmla="*/ 47 h 187"/>
                <a:gd name="T42" fmla="*/ 0 w 544"/>
                <a:gd name="T43" fmla="*/ 47 h 1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4"/>
                <a:gd name="T67" fmla="*/ 0 h 187"/>
                <a:gd name="T68" fmla="*/ 544 w 544"/>
                <a:gd name="T69" fmla="*/ 187 h 1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4" h="187">
                  <a:moveTo>
                    <a:pt x="0" y="47"/>
                  </a:moveTo>
                  <a:lnTo>
                    <a:pt x="0" y="140"/>
                  </a:lnTo>
                  <a:lnTo>
                    <a:pt x="5" y="161"/>
                  </a:lnTo>
                  <a:lnTo>
                    <a:pt x="16" y="171"/>
                  </a:lnTo>
                  <a:lnTo>
                    <a:pt x="31" y="182"/>
                  </a:lnTo>
                  <a:lnTo>
                    <a:pt x="47" y="187"/>
                  </a:lnTo>
                  <a:lnTo>
                    <a:pt x="498" y="187"/>
                  </a:lnTo>
                  <a:lnTo>
                    <a:pt x="518" y="182"/>
                  </a:lnTo>
                  <a:lnTo>
                    <a:pt x="529" y="171"/>
                  </a:lnTo>
                  <a:lnTo>
                    <a:pt x="539" y="161"/>
                  </a:lnTo>
                  <a:lnTo>
                    <a:pt x="544" y="140"/>
                  </a:lnTo>
                  <a:lnTo>
                    <a:pt x="544" y="47"/>
                  </a:lnTo>
                  <a:lnTo>
                    <a:pt x="539" y="31"/>
                  </a:lnTo>
                  <a:lnTo>
                    <a:pt x="529" y="16"/>
                  </a:lnTo>
                  <a:lnTo>
                    <a:pt x="518" y="5"/>
                  </a:lnTo>
                  <a:lnTo>
                    <a:pt x="498" y="0"/>
                  </a:lnTo>
                  <a:lnTo>
                    <a:pt x="47" y="0"/>
                  </a:lnTo>
                  <a:lnTo>
                    <a:pt x="31" y="5"/>
                  </a:lnTo>
                  <a:lnTo>
                    <a:pt x="16" y="16"/>
                  </a:lnTo>
                  <a:lnTo>
                    <a:pt x="5" y="31"/>
                  </a:lnTo>
                  <a:lnTo>
                    <a:pt x="0" y="47"/>
                  </a:lnTo>
                  <a:close/>
                </a:path>
              </a:pathLst>
            </a:custGeom>
            <a:solidFill>
              <a:srgbClr val="B2B2B2"/>
            </a:solidFill>
            <a:ln w="9525">
              <a:noFill/>
              <a:round/>
              <a:headEnd/>
              <a:tailEnd/>
            </a:ln>
          </p:spPr>
          <p:txBody>
            <a:bodyPr/>
            <a:lstStyle/>
            <a:p>
              <a:endParaRPr lang="en-US"/>
            </a:p>
          </p:txBody>
        </p:sp>
        <p:sp>
          <p:nvSpPr>
            <p:cNvPr id="30" name="Freeform 39"/>
            <p:cNvSpPr>
              <a:spLocks/>
            </p:cNvSpPr>
            <p:nvPr/>
          </p:nvSpPr>
          <p:spPr bwMode="auto">
            <a:xfrm>
              <a:off x="4983163" y="4910137"/>
              <a:ext cx="863600" cy="295275"/>
            </a:xfrm>
            <a:custGeom>
              <a:avLst/>
              <a:gdLst>
                <a:gd name="T0" fmla="*/ 0 w 544"/>
                <a:gd name="T1" fmla="*/ 46 h 186"/>
                <a:gd name="T2" fmla="*/ 0 w 544"/>
                <a:gd name="T3" fmla="*/ 140 h 186"/>
                <a:gd name="T4" fmla="*/ 5 w 544"/>
                <a:gd name="T5" fmla="*/ 160 h 186"/>
                <a:gd name="T6" fmla="*/ 15 w 544"/>
                <a:gd name="T7" fmla="*/ 171 h 186"/>
                <a:gd name="T8" fmla="*/ 31 w 544"/>
                <a:gd name="T9" fmla="*/ 181 h 186"/>
                <a:gd name="T10" fmla="*/ 46 w 544"/>
                <a:gd name="T11" fmla="*/ 186 h 186"/>
                <a:gd name="T12" fmla="*/ 497 w 544"/>
                <a:gd name="T13" fmla="*/ 186 h 186"/>
                <a:gd name="T14" fmla="*/ 518 w 544"/>
                <a:gd name="T15" fmla="*/ 181 h 186"/>
                <a:gd name="T16" fmla="*/ 528 w 544"/>
                <a:gd name="T17" fmla="*/ 171 h 186"/>
                <a:gd name="T18" fmla="*/ 539 w 544"/>
                <a:gd name="T19" fmla="*/ 160 h 186"/>
                <a:gd name="T20" fmla="*/ 544 w 544"/>
                <a:gd name="T21" fmla="*/ 140 h 186"/>
                <a:gd name="T22" fmla="*/ 544 w 544"/>
                <a:gd name="T23" fmla="*/ 46 h 186"/>
                <a:gd name="T24" fmla="*/ 539 w 544"/>
                <a:gd name="T25" fmla="*/ 31 h 186"/>
                <a:gd name="T26" fmla="*/ 528 w 544"/>
                <a:gd name="T27" fmla="*/ 15 h 186"/>
                <a:gd name="T28" fmla="*/ 518 w 544"/>
                <a:gd name="T29" fmla="*/ 5 h 186"/>
                <a:gd name="T30" fmla="*/ 497 w 544"/>
                <a:gd name="T31" fmla="*/ 0 h 186"/>
                <a:gd name="T32" fmla="*/ 46 w 544"/>
                <a:gd name="T33" fmla="*/ 0 h 186"/>
                <a:gd name="T34" fmla="*/ 31 w 544"/>
                <a:gd name="T35" fmla="*/ 5 h 186"/>
                <a:gd name="T36" fmla="*/ 15 w 544"/>
                <a:gd name="T37" fmla="*/ 15 h 186"/>
                <a:gd name="T38" fmla="*/ 5 w 544"/>
                <a:gd name="T39" fmla="*/ 31 h 186"/>
                <a:gd name="T40" fmla="*/ 0 w 544"/>
                <a:gd name="T41" fmla="*/ 46 h 186"/>
                <a:gd name="T42" fmla="*/ 0 w 544"/>
                <a:gd name="T43" fmla="*/ 46 h 1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4"/>
                <a:gd name="T67" fmla="*/ 0 h 186"/>
                <a:gd name="T68" fmla="*/ 544 w 544"/>
                <a:gd name="T69" fmla="*/ 186 h 18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4" h="186">
                  <a:moveTo>
                    <a:pt x="0" y="46"/>
                  </a:moveTo>
                  <a:lnTo>
                    <a:pt x="0" y="140"/>
                  </a:lnTo>
                  <a:lnTo>
                    <a:pt x="5" y="160"/>
                  </a:lnTo>
                  <a:lnTo>
                    <a:pt x="15" y="171"/>
                  </a:lnTo>
                  <a:lnTo>
                    <a:pt x="31" y="181"/>
                  </a:lnTo>
                  <a:lnTo>
                    <a:pt x="46" y="186"/>
                  </a:lnTo>
                  <a:lnTo>
                    <a:pt x="497" y="186"/>
                  </a:lnTo>
                  <a:lnTo>
                    <a:pt x="518" y="181"/>
                  </a:lnTo>
                  <a:lnTo>
                    <a:pt x="528" y="171"/>
                  </a:lnTo>
                  <a:lnTo>
                    <a:pt x="539" y="160"/>
                  </a:lnTo>
                  <a:lnTo>
                    <a:pt x="544" y="140"/>
                  </a:lnTo>
                  <a:lnTo>
                    <a:pt x="544" y="46"/>
                  </a:lnTo>
                  <a:lnTo>
                    <a:pt x="539" y="31"/>
                  </a:lnTo>
                  <a:lnTo>
                    <a:pt x="528" y="15"/>
                  </a:lnTo>
                  <a:lnTo>
                    <a:pt x="518" y="5"/>
                  </a:lnTo>
                  <a:lnTo>
                    <a:pt x="497" y="0"/>
                  </a:lnTo>
                  <a:lnTo>
                    <a:pt x="46" y="0"/>
                  </a:lnTo>
                  <a:lnTo>
                    <a:pt x="31" y="5"/>
                  </a:lnTo>
                  <a:lnTo>
                    <a:pt x="15" y="15"/>
                  </a:lnTo>
                  <a:lnTo>
                    <a:pt x="5" y="31"/>
                  </a:lnTo>
                  <a:lnTo>
                    <a:pt x="0" y="46"/>
                  </a:lnTo>
                  <a:close/>
                </a:path>
              </a:pathLst>
            </a:custGeom>
            <a:solidFill>
              <a:srgbClr val="E1E1C3"/>
            </a:solidFill>
            <a:ln w="9525">
              <a:noFill/>
              <a:round/>
              <a:headEnd/>
              <a:tailEnd/>
            </a:ln>
          </p:spPr>
          <p:txBody>
            <a:bodyPr/>
            <a:lstStyle/>
            <a:p>
              <a:endParaRPr lang="en-US"/>
            </a:p>
          </p:txBody>
        </p:sp>
        <p:sp>
          <p:nvSpPr>
            <p:cNvPr id="31" name="Freeform 40"/>
            <p:cNvSpPr>
              <a:spLocks/>
            </p:cNvSpPr>
            <p:nvPr/>
          </p:nvSpPr>
          <p:spPr bwMode="auto">
            <a:xfrm>
              <a:off x="4983163" y="4910137"/>
              <a:ext cx="863600" cy="295275"/>
            </a:xfrm>
            <a:custGeom>
              <a:avLst/>
              <a:gdLst>
                <a:gd name="T0" fmla="*/ 0 w 544"/>
                <a:gd name="T1" fmla="*/ 46 h 186"/>
                <a:gd name="T2" fmla="*/ 0 w 544"/>
                <a:gd name="T3" fmla="*/ 140 h 186"/>
                <a:gd name="T4" fmla="*/ 5 w 544"/>
                <a:gd name="T5" fmla="*/ 160 h 186"/>
                <a:gd name="T6" fmla="*/ 15 w 544"/>
                <a:gd name="T7" fmla="*/ 171 h 186"/>
                <a:gd name="T8" fmla="*/ 31 w 544"/>
                <a:gd name="T9" fmla="*/ 181 h 186"/>
                <a:gd name="T10" fmla="*/ 46 w 544"/>
                <a:gd name="T11" fmla="*/ 186 h 186"/>
                <a:gd name="T12" fmla="*/ 497 w 544"/>
                <a:gd name="T13" fmla="*/ 186 h 186"/>
                <a:gd name="T14" fmla="*/ 518 w 544"/>
                <a:gd name="T15" fmla="*/ 181 h 186"/>
                <a:gd name="T16" fmla="*/ 528 w 544"/>
                <a:gd name="T17" fmla="*/ 171 h 186"/>
                <a:gd name="T18" fmla="*/ 539 w 544"/>
                <a:gd name="T19" fmla="*/ 160 h 186"/>
                <a:gd name="T20" fmla="*/ 544 w 544"/>
                <a:gd name="T21" fmla="*/ 140 h 186"/>
                <a:gd name="T22" fmla="*/ 544 w 544"/>
                <a:gd name="T23" fmla="*/ 46 h 186"/>
                <a:gd name="T24" fmla="*/ 539 w 544"/>
                <a:gd name="T25" fmla="*/ 31 h 186"/>
                <a:gd name="T26" fmla="*/ 528 w 544"/>
                <a:gd name="T27" fmla="*/ 15 h 186"/>
                <a:gd name="T28" fmla="*/ 518 w 544"/>
                <a:gd name="T29" fmla="*/ 5 h 186"/>
                <a:gd name="T30" fmla="*/ 497 w 544"/>
                <a:gd name="T31" fmla="*/ 0 h 186"/>
                <a:gd name="T32" fmla="*/ 46 w 544"/>
                <a:gd name="T33" fmla="*/ 0 h 186"/>
                <a:gd name="T34" fmla="*/ 31 w 544"/>
                <a:gd name="T35" fmla="*/ 5 h 186"/>
                <a:gd name="T36" fmla="*/ 15 w 544"/>
                <a:gd name="T37" fmla="*/ 15 h 186"/>
                <a:gd name="T38" fmla="*/ 5 w 544"/>
                <a:gd name="T39" fmla="*/ 31 h 186"/>
                <a:gd name="T40" fmla="*/ 0 w 544"/>
                <a:gd name="T41" fmla="*/ 46 h 186"/>
                <a:gd name="T42" fmla="*/ 0 w 544"/>
                <a:gd name="T43" fmla="*/ 46 h 1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4"/>
                <a:gd name="T67" fmla="*/ 0 h 186"/>
                <a:gd name="T68" fmla="*/ 544 w 544"/>
                <a:gd name="T69" fmla="*/ 186 h 18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4" h="186">
                  <a:moveTo>
                    <a:pt x="0" y="46"/>
                  </a:moveTo>
                  <a:lnTo>
                    <a:pt x="0" y="140"/>
                  </a:lnTo>
                  <a:lnTo>
                    <a:pt x="5" y="160"/>
                  </a:lnTo>
                  <a:lnTo>
                    <a:pt x="15" y="171"/>
                  </a:lnTo>
                  <a:lnTo>
                    <a:pt x="31" y="181"/>
                  </a:lnTo>
                  <a:lnTo>
                    <a:pt x="46" y="186"/>
                  </a:lnTo>
                  <a:lnTo>
                    <a:pt x="497" y="186"/>
                  </a:lnTo>
                  <a:lnTo>
                    <a:pt x="518" y="181"/>
                  </a:lnTo>
                  <a:lnTo>
                    <a:pt x="528" y="171"/>
                  </a:lnTo>
                  <a:lnTo>
                    <a:pt x="539" y="160"/>
                  </a:lnTo>
                  <a:lnTo>
                    <a:pt x="544" y="140"/>
                  </a:lnTo>
                  <a:lnTo>
                    <a:pt x="544" y="46"/>
                  </a:lnTo>
                  <a:lnTo>
                    <a:pt x="539" y="31"/>
                  </a:lnTo>
                  <a:lnTo>
                    <a:pt x="528" y="15"/>
                  </a:lnTo>
                  <a:lnTo>
                    <a:pt x="518" y="5"/>
                  </a:lnTo>
                  <a:lnTo>
                    <a:pt x="497" y="0"/>
                  </a:lnTo>
                  <a:lnTo>
                    <a:pt x="46" y="0"/>
                  </a:lnTo>
                  <a:lnTo>
                    <a:pt x="31" y="5"/>
                  </a:lnTo>
                  <a:lnTo>
                    <a:pt x="15" y="15"/>
                  </a:lnTo>
                  <a:lnTo>
                    <a:pt x="5" y="31"/>
                  </a:lnTo>
                  <a:lnTo>
                    <a:pt x="0" y="46"/>
                  </a:lnTo>
                </a:path>
              </a:pathLst>
            </a:custGeom>
            <a:noFill/>
            <a:ln w="7938">
              <a:solidFill>
                <a:srgbClr val="99995C"/>
              </a:solidFill>
              <a:prstDash val="solid"/>
              <a:round/>
              <a:headEnd/>
              <a:tailEnd/>
            </a:ln>
          </p:spPr>
          <p:txBody>
            <a:bodyPr/>
            <a:lstStyle/>
            <a:p>
              <a:endParaRPr lang="en-US"/>
            </a:p>
          </p:txBody>
        </p:sp>
        <p:sp>
          <p:nvSpPr>
            <p:cNvPr id="32" name="Rectangle 41"/>
            <p:cNvSpPr>
              <a:spLocks noChangeArrowheads="1"/>
            </p:cNvSpPr>
            <p:nvPr/>
          </p:nvSpPr>
          <p:spPr bwMode="auto">
            <a:xfrm>
              <a:off x="5368925" y="4926012"/>
              <a:ext cx="114300" cy="122238"/>
            </a:xfrm>
            <a:prstGeom prst="rect">
              <a:avLst/>
            </a:prstGeom>
            <a:noFill/>
            <a:ln w="9525">
              <a:noFill/>
              <a:miter lim="800000"/>
              <a:headEnd/>
              <a:tailEnd/>
            </a:ln>
          </p:spPr>
          <p:txBody>
            <a:bodyPr wrap="none" lIns="0" tIns="0" rIns="0" bIns="0">
              <a:spAutoFit/>
            </a:bodyPr>
            <a:lstStyle/>
            <a:p>
              <a:pPr eaLnBrk="0" hangingPunct="0"/>
              <a:r>
                <a:rPr lang="en-GB" sz="800" b="1">
                  <a:solidFill>
                    <a:srgbClr val="000000"/>
                  </a:solidFill>
                  <a:ea typeface="MS PGothic" pitchFamily="34" charset="-128"/>
                </a:rPr>
                <a:t>a5</a:t>
              </a:r>
              <a:endParaRPr lang="en-GB" sz="2800">
                <a:ea typeface="MS PGothic" pitchFamily="34" charset="-128"/>
              </a:endParaRPr>
            </a:p>
          </p:txBody>
        </p:sp>
        <p:sp>
          <p:nvSpPr>
            <p:cNvPr id="33" name="Freeform 42"/>
            <p:cNvSpPr>
              <a:spLocks/>
            </p:cNvSpPr>
            <p:nvPr/>
          </p:nvSpPr>
          <p:spPr bwMode="auto">
            <a:xfrm>
              <a:off x="5846763" y="5008562"/>
              <a:ext cx="98425" cy="98425"/>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0 w 62"/>
                <a:gd name="T11" fmla="*/ 0 h 62"/>
                <a:gd name="T12" fmla="*/ 0 60000 65536"/>
                <a:gd name="T13" fmla="*/ 0 60000 65536"/>
                <a:gd name="T14" fmla="*/ 0 60000 65536"/>
                <a:gd name="T15" fmla="*/ 0 60000 65536"/>
                <a:gd name="T16" fmla="*/ 0 60000 65536"/>
                <a:gd name="T17" fmla="*/ 0 60000 65536"/>
                <a:gd name="T18" fmla="*/ 0 w 62"/>
                <a:gd name="T19" fmla="*/ 0 h 62"/>
                <a:gd name="T20" fmla="*/ 62 w 62"/>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2" h="62">
                  <a:moveTo>
                    <a:pt x="0" y="0"/>
                  </a:moveTo>
                  <a:lnTo>
                    <a:pt x="62" y="0"/>
                  </a:lnTo>
                  <a:lnTo>
                    <a:pt x="62" y="62"/>
                  </a:lnTo>
                  <a:lnTo>
                    <a:pt x="0" y="62"/>
                  </a:lnTo>
                  <a:lnTo>
                    <a:pt x="0" y="0"/>
                  </a:lnTo>
                  <a:close/>
                </a:path>
              </a:pathLst>
            </a:custGeom>
            <a:solidFill>
              <a:srgbClr val="E3E3C0"/>
            </a:solidFill>
            <a:ln w="9525">
              <a:noFill/>
              <a:round/>
              <a:headEnd/>
              <a:tailEnd/>
            </a:ln>
          </p:spPr>
          <p:txBody>
            <a:bodyPr/>
            <a:lstStyle/>
            <a:p>
              <a:endParaRPr lang="en-US"/>
            </a:p>
          </p:txBody>
        </p:sp>
        <p:sp>
          <p:nvSpPr>
            <p:cNvPr id="34" name="Freeform 43"/>
            <p:cNvSpPr>
              <a:spLocks/>
            </p:cNvSpPr>
            <p:nvPr/>
          </p:nvSpPr>
          <p:spPr bwMode="auto">
            <a:xfrm>
              <a:off x="5846763" y="5008562"/>
              <a:ext cx="98425" cy="98425"/>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0 w 62"/>
                <a:gd name="T11" fmla="*/ 0 h 62"/>
                <a:gd name="T12" fmla="*/ 0 60000 65536"/>
                <a:gd name="T13" fmla="*/ 0 60000 65536"/>
                <a:gd name="T14" fmla="*/ 0 60000 65536"/>
                <a:gd name="T15" fmla="*/ 0 60000 65536"/>
                <a:gd name="T16" fmla="*/ 0 60000 65536"/>
                <a:gd name="T17" fmla="*/ 0 60000 65536"/>
                <a:gd name="T18" fmla="*/ 0 w 62"/>
                <a:gd name="T19" fmla="*/ 0 h 62"/>
                <a:gd name="T20" fmla="*/ 62 w 62"/>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2" h="62">
                  <a:moveTo>
                    <a:pt x="0" y="0"/>
                  </a:moveTo>
                  <a:lnTo>
                    <a:pt x="62" y="0"/>
                  </a:lnTo>
                  <a:lnTo>
                    <a:pt x="62" y="62"/>
                  </a:lnTo>
                  <a:lnTo>
                    <a:pt x="0" y="62"/>
                  </a:lnTo>
                  <a:lnTo>
                    <a:pt x="0" y="0"/>
                  </a:lnTo>
                </a:path>
              </a:pathLst>
            </a:custGeom>
            <a:noFill/>
            <a:ln w="7938">
              <a:solidFill>
                <a:srgbClr val="424242"/>
              </a:solidFill>
              <a:prstDash val="solid"/>
              <a:round/>
              <a:headEnd/>
              <a:tailEnd/>
            </a:ln>
          </p:spPr>
          <p:txBody>
            <a:bodyPr/>
            <a:lstStyle/>
            <a:p>
              <a:endParaRPr lang="en-US"/>
            </a:p>
          </p:txBody>
        </p:sp>
        <p:sp>
          <p:nvSpPr>
            <p:cNvPr id="35" name="Rectangle 44"/>
            <p:cNvSpPr>
              <a:spLocks noChangeArrowheads="1"/>
            </p:cNvSpPr>
            <p:nvPr/>
          </p:nvSpPr>
          <p:spPr bwMode="auto">
            <a:xfrm>
              <a:off x="5862638" y="4868862"/>
              <a:ext cx="200025" cy="122238"/>
            </a:xfrm>
            <a:prstGeom prst="rect">
              <a:avLst/>
            </a:prstGeom>
            <a:noFill/>
            <a:ln w="9525">
              <a:noFill/>
              <a:miter lim="800000"/>
              <a:headEnd/>
              <a:tailEnd/>
            </a:ln>
          </p:spPr>
          <p:txBody>
            <a:bodyPr wrap="none" lIns="0" tIns="0" rIns="0" bIns="0">
              <a:spAutoFit/>
            </a:bodyPr>
            <a:lstStyle/>
            <a:p>
              <a:pPr eaLnBrk="0" hangingPunct="0"/>
              <a:r>
                <a:rPr lang="en-GB" sz="800">
                  <a:solidFill>
                    <a:srgbClr val="000000"/>
                  </a:solidFill>
                  <a:ea typeface="MS PGothic" pitchFamily="34" charset="-128"/>
                </a:rPr>
                <a:t>out1</a:t>
              </a:r>
              <a:endParaRPr lang="en-GB" sz="2800">
                <a:ea typeface="MS PGothic" pitchFamily="34" charset="-128"/>
              </a:endParaRPr>
            </a:p>
          </p:txBody>
        </p:sp>
        <p:sp>
          <p:nvSpPr>
            <p:cNvPr id="36" name="Freeform 45"/>
            <p:cNvSpPr>
              <a:spLocks/>
            </p:cNvSpPr>
            <p:nvPr/>
          </p:nvSpPr>
          <p:spPr bwMode="auto">
            <a:xfrm>
              <a:off x="5360988" y="4810125"/>
              <a:ext cx="98425" cy="100012"/>
            </a:xfrm>
            <a:custGeom>
              <a:avLst/>
              <a:gdLst>
                <a:gd name="T0" fmla="*/ 0 w 62"/>
                <a:gd name="T1" fmla="*/ 0 h 63"/>
                <a:gd name="T2" fmla="*/ 62 w 62"/>
                <a:gd name="T3" fmla="*/ 0 h 63"/>
                <a:gd name="T4" fmla="*/ 62 w 62"/>
                <a:gd name="T5" fmla="*/ 63 h 63"/>
                <a:gd name="T6" fmla="*/ 0 w 62"/>
                <a:gd name="T7" fmla="*/ 63 h 63"/>
                <a:gd name="T8" fmla="*/ 0 w 62"/>
                <a:gd name="T9" fmla="*/ 0 h 63"/>
                <a:gd name="T10" fmla="*/ 0 w 62"/>
                <a:gd name="T11" fmla="*/ 0 h 63"/>
                <a:gd name="T12" fmla="*/ 0 60000 65536"/>
                <a:gd name="T13" fmla="*/ 0 60000 65536"/>
                <a:gd name="T14" fmla="*/ 0 60000 65536"/>
                <a:gd name="T15" fmla="*/ 0 60000 65536"/>
                <a:gd name="T16" fmla="*/ 0 60000 65536"/>
                <a:gd name="T17" fmla="*/ 0 60000 65536"/>
                <a:gd name="T18" fmla="*/ 0 w 62"/>
                <a:gd name="T19" fmla="*/ 0 h 63"/>
                <a:gd name="T20" fmla="*/ 62 w 62"/>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62" h="63">
                  <a:moveTo>
                    <a:pt x="0" y="0"/>
                  </a:moveTo>
                  <a:lnTo>
                    <a:pt x="62" y="0"/>
                  </a:lnTo>
                  <a:lnTo>
                    <a:pt x="62" y="63"/>
                  </a:lnTo>
                  <a:lnTo>
                    <a:pt x="0" y="63"/>
                  </a:lnTo>
                  <a:lnTo>
                    <a:pt x="0" y="0"/>
                  </a:lnTo>
                  <a:close/>
                </a:path>
              </a:pathLst>
            </a:custGeom>
            <a:solidFill>
              <a:srgbClr val="E3E3C0"/>
            </a:solidFill>
            <a:ln w="9525">
              <a:noFill/>
              <a:round/>
              <a:headEnd/>
              <a:tailEnd/>
            </a:ln>
          </p:spPr>
          <p:txBody>
            <a:bodyPr/>
            <a:lstStyle/>
            <a:p>
              <a:endParaRPr lang="en-US"/>
            </a:p>
          </p:txBody>
        </p:sp>
        <p:sp>
          <p:nvSpPr>
            <p:cNvPr id="37" name="Freeform 46"/>
            <p:cNvSpPr>
              <a:spLocks/>
            </p:cNvSpPr>
            <p:nvPr/>
          </p:nvSpPr>
          <p:spPr bwMode="auto">
            <a:xfrm>
              <a:off x="5360988" y="4810125"/>
              <a:ext cx="98425" cy="100012"/>
            </a:xfrm>
            <a:custGeom>
              <a:avLst/>
              <a:gdLst>
                <a:gd name="T0" fmla="*/ 0 w 62"/>
                <a:gd name="T1" fmla="*/ 0 h 63"/>
                <a:gd name="T2" fmla="*/ 62 w 62"/>
                <a:gd name="T3" fmla="*/ 0 h 63"/>
                <a:gd name="T4" fmla="*/ 62 w 62"/>
                <a:gd name="T5" fmla="*/ 63 h 63"/>
                <a:gd name="T6" fmla="*/ 0 w 62"/>
                <a:gd name="T7" fmla="*/ 63 h 63"/>
                <a:gd name="T8" fmla="*/ 0 w 62"/>
                <a:gd name="T9" fmla="*/ 0 h 63"/>
                <a:gd name="T10" fmla="*/ 0 w 62"/>
                <a:gd name="T11" fmla="*/ 0 h 63"/>
                <a:gd name="T12" fmla="*/ 0 60000 65536"/>
                <a:gd name="T13" fmla="*/ 0 60000 65536"/>
                <a:gd name="T14" fmla="*/ 0 60000 65536"/>
                <a:gd name="T15" fmla="*/ 0 60000 65536"/>
                <a:gd name="T16" fmla="*/ 0 60000 65536"/>
                <a:gd name="T17" fmla="*/ 0 60000 65536"/>
                <a:gd name="T18" fmla="*/ 0 w 62"/>
                <a:gd name="T19" fmla="*/ 0 h 63"/>
                <a:gd name="T20" fmla="*/ 62 w 62"/>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62" h="63">
                  <a:moveTo>
                    <a:pt x="0" y="0"/>
                  </a:moveTo>
                  <a:lnTo>
                    <a:pt x="62" y="0"/>
                  </a:lnTo>
                  <a:lnTo>
                    <a:pt x="62" y="63"/>
                  </a:lnTo>
                  <a:lnTo>
                    <a:pt x="0" y="63"/>
                  </a:lnTo>
                  <a:lnTo>
                    <a:pt x="0" y="0"/>
                  </a:lnTo>
                </a:path>
              </a:pathLst>
            </a:custGeom>
            <a:noFill/>
            <a:ln w="7938">
              <a:solidFill>
                <a:srgbClr val="424242"/>
              </a:solidFill>
              <a:prstDash val="solid"/>
              <a:round/>
              <a:headEnd/>
              <a:tailEnd/>
            </a:ln>
          </p:spPr>
          <p:txBody>
            <a:bodyPr/>
            <a:lstStyle/>
            <a:p>
              <a:endParaRPr lang="en-US"/>
            </a:p>
          </p:txBody>
        </p:sp>
        <p:sp>
          <p:nvSpPr>
            <p:cNvPr id="38" name="Rectangle 47"/>
            <p:cNvSpPr>
              <a:spLocks noChangeArrowheads="1"/>
            </p:cNvSpPr>
            <p:nvPr/>
          </p:nvSpPr>
          <p:spPr bwMode="auto">
            <a:xfrm>
              <a:off x="5180013" y="4794250"/>
              <a:ext cx="136525" cy="122237"/>
            </a:xfrm>
            <a:prstGeom prst="rect">
              <a:avLst/>
            </a:prstGeom>
            <a:noFill/>
            <a:ln w="9525">
              <a:noFill/>
              <a:miter lim="800000"/>
              <a:headEnd/>
              <a:tailEnd/>
            </a:ln>
          </p:spPr>
          <p:txBody>
            <a:bodyPr wrap="none" lIns="0" tIns="0" rIns="0" bIns="0">
              <a:spAutoFit/>
            </a:bodyPr>
            <a:lstStyle/>
            <a:p>
              <a:pPr eaLnBrk="0" hangingPunct="0"/>
              <a:r>
                <a:rPr lang="en-GB" sz="800">
                  <a:solidFill>
                    <a:srgbClr val="000000"/>
                  </a:solidFill>
                  <a:ea typeface="MS PGothic" pitchFamily="34" charset="-128"/>
                </a:rPr>
                <a:t>in1</a:t>
              </a:r>
              <a:endParaRPr lang="en-GB" sz="2800">
                <a:ea typeface="MS PGothic" pitchFamily="34" charset="-128"/>
              </a:endParaRPr>
            </a:p>
          </p:txBody>
        </p:sp>
        <p:sp>
          <p:nvSpPr>
            <p:cNvPr id="39" name="Freeform 48"/>
            <p:cNvSpPr>
              <a:spLocks/>
            </p:cNvSpPr>
            <p:nvPr/>
          </p:nvSpPr>
          <p:spPr bwMode="auto">
            <a:xfrm>
              <a:off x="3008313" y="2746375"/>
              <a:ext cx="863600" cy="344487"/>
            </a:xfrm>
            <a:custGeom>
              <a:avLst/>
              <a:gdLst>
                <a:gd name="T0" fmla="*/ 0 w 544"/>
                <a:gd name="T1" fmla="*/ 46 h 217"/>
                <a:gd name="T2" fmla="*/ 0 w 544"/>
                <a:gd name="T3" fmla="*/ 171 h 217"/>
                <a:gd name="T4" fmla="*/ 5 w 544"/>
                <a:gd name="T5" fmla="*/ 191 h 217"/>
                <a:gd name="T6" fmla="*/ 15 w 544"/>
                <a:gd name="T7" fmla="*/ 202 h 217"/>
                <a:gd name="T8" fmla="*/ 31 w 544"/>
                <a:gd name="T9" fmla="*/ 212 h 217"/>
                <a:gd name="T10" fmla="*/ 46 w 544"/>
                <a:gd name="T11" fmla="*/ 217 h 217"/>
                <a:gd name="T12" fmla="*/ 497 w 544"/>
                <a:gd name="T13" fmla="*/ 217 h 217"/>
                <a:gd name="T14" fmla="*/ 518 w 544"/>
                <a:gd name="T15" fmla="*/ 212 h 217"/>
                <a:gd name="T16" fmla="*/ 528 w 544"/>
                <a:gd name="T17" fmla="*/ 202 h 217"/>
                <a:gd name="T18" fmla="*/ 539 w 544"/>
                <a:gd name="T19" fmla="*/ 191 h 217"/>
                <a:gd name="T20" fmla="*/ 544 w 544"/>
                <a:gd name="T21" fmla="*/ 171 h 217"/>
                <a:gd name="T22" fmla="*/ 544 w 544"/>
                <a:gd name="T23" fmla="*/ 46 h 217"/>
                <a:gd name="T24" fmla="*/ 539 w 544"/>
                <a:gd name="T25" fmla="*/ 31 h 217"/>
                <a:gd name="T26" fmla="*/ 528 w 544"/>
                <a:gd name="T27" fmla="*/ 15 h 217"/>
                <a:gd name="T28" fmla="*/ 518 w 544"/>
                <a:gd name="T29" fmla="*/ 5 h 217"/>
                <a:gd name="T30" fmla="*/ 497 w 544"/>
                <a:gd name="T31" fmla="*/ 0 h 217"/>
                <a:gd name="T32" fmla="*/ 46 w 544"/>
                <a:gd name="T33" fmla="*/ 0 h 217"/>
                <a:gd name="T34" fmla="*/ 31 w 544"/>
                <a:gd name="T35" fmla="*/ 5 h 217"/>
                <a:gd name="T36" fmla="*/ 15 w 544"/>
                <a:gd name="T37" fmla="*/ 15 h 217"/>
                <a:gd name="T38" fmla="*/ 5 w 544"/>
                <a:gd name="T39" fmla="*/ 31 h 217"/>
                <a:gd name="T40" fmla="*/ 0 w 544"/>
                <a:gd name="T41" fmla="*/ 46 h 217"/>
                <a:gd name="T42" fmla="*/ 0 w 544"/>
                <a:gd name="T43" fmla="*/ 46 h 2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4"/>
                <a:gd name="T67" fmla="*/ 0 h 217"/>
                <a:gd name="T68" fmla="*/ 544 w 544"/>
                <a:gd name="T69" fmla="*/ 217 h 2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4" h="217">
                  <a:moveTo>
                    <a:pt x="0" y="46"/>
                  </a:moveTo>
                  <a:lnTo>
                    <a:pt x="0" y="171"/>
                  </a:lnTo>
                  <a:lnTo>
                    <a:pt x="5" y="191"/>
                  </a:lnTo>
                  <a:lnTo>
                    <a:pt x="15" y="202"/>
                  </a:lnTo>
                  <a:lnTo>
                    <a:pt x="31" y="212"/>
                  </a:lnTo>
                  <a:lnTo>
                    <a:pt x="46" y="217"/>
                  </a:lnTo>
                  <a:lnTo>
                    <a:pt x="497" y="217"/>
                  </a:lnTo>
                  <a:lnTo>
                    <a:pt x="518" y="212"/>
                  </a:lnTo>
                  <a:lnTo>
                    <a:pt x="528" y="202"/>
                  </a:lnTo>
                  <a:lnTo>
                    <a:pt x="539" y="191"/>
                  </a:lnTo>
                  <a:lnTo>
                    <a:pt x="544" y="171"/>
                  </a:lnTo>
                  <a:lnTo>
                    <a:pt x="544" y="46"/>
                  </a:lnTo>
                  <a:lnTo>
                    <a:pt x="539" y="31"/>
                  </a:lnTo>
                  <a:lnTo>
                    <a:pt x="528" y="15"/>
                  </a:lnTo>
                  <a:lnTo>
                    <a:pt x="518" y="5"/>
                  </a:lnTo>
                  <a:lnTo>
                    <a:pt x="497" y="0"/>
                  </a:lnTo>
                  <a:lnTo>
                    <a:pt x="46" y="0"/>
                  </a:lnTo>
                  <a:lnTo>
                    <a:pt x="31" y="5"/>
                  </a:lnTo>
                  <a:lnTo>
                    <a:pt x="15" y="15"/>
                  </a:lnTo>
                  <a:lnTo>
                    <a:pt x="5" y="31"/>
                  </a:lnTo>
                  <a:lnTo>
                    <a:pt x="0" y="46"/>
                  </a:lnTo>
                  <a:close/>
                </a:path>
              </a:pathLst>
            </a:custGeom>
            <a:solidFill>
              <a:srgbClr val="B2B2B2"/>
            </a:solidFill>
            <a:ln w="9525">
              <a:noFill/>
              <a:round/>
              <a:headEnd/>
              <a:tailEnd/>
            </a:ln>
          </p:spPr>
          <p:txBody>
            <a:bodyPr/>
            <a:lstStyle/>
            <a:p>
              <a:endParaRPr lang="en-US"/>
            </a:p>
          </p:txBody>
        </p:sp>
        <p:sp>
          <p:nvSpPr>
            <p:cNvPr id="40" name="Freeform 49"/>
            <p:cNvSpPr>
              <a:spLocks/>
            </p:cNvSpPr>
            <p:nvPr/>
          </p:nvSpPr>
          <p:spPr bwMode="auto">
            <a:xfrm>
              <a:off x="2982913" y="2720975"/>
              <a:ext cx="863600" cy="346075"/>
            </a:xfrm>
            <a:custGeom>
              <a:avLst/>
              <a:gdLst>
                <a:gd name="T0" fmla="*/ 0 w 544"/>
                <a:gd name="T1" fmla="*/ 47 h 218"/>
                <a:gd name="T2" fmla="*/ 0 w 544"/>
                <a:gd name="T3" fmla="*/ 171 h 218"/>
                <a:gd name="T4" fmla="*/ 5 w 544"/>
                <a:gd name="T5" fmla="*/ 192 h 218"/>
                <a:gd name="T6" fmla="*/ 16 w 544"/>
                <a:gd name="T7" fmla="*/ 202 h 218"/>
                <a:gd name="T8" fmla="*/ 31 w 544"/>
                <a:gd name="T9" fmla="*/ 213 h 218"/>
                <a:gd name="T10" fmla="*/ 47 w 544"/>
                <a:gd name="T11" fmla="*/ 218 h 218"/>
                <a:gd name="T12" fmla="*/ 498 w 544"/>
                <a:gd name="T13" fmla="*/ 218 h 218"/>
                <a:gd name="T14" fmla="*/ 518 w 544"/>
                <a:gd name="T15" fmla="*/ 213 h 218"/>
                <a:gd name="T16" fmla="*/ 529 w 544"/>
                <a:gd name="T17" fmla="*/ 202 h 218"/>
                <a:gd name="T18" fmla="*/ 539 w 544"/>
                <a:gd name="T19" fmla="*/ 192 h 218"/>
                <a:gd name="T20" fmla="*/ 544 w 544"/>
                <a:gd name="T21" fmla="*/ 171 h 218"/>
                <a:gd name="T22" fmla="*/ 544 w 544"/>
                <a:gd name="T23" fmla="*/ 47 h 218"/>
                <a:gd name="T24" fmla="*/ 539 w 544"/>
                <a:gd name="T25" fmla="*/ 31 h 218"/>
                <a:gd name="T26" fmla="*/ 529 w 544"/>
                <a:gd name="T27" fmla="*/ 16 h 218"/>
                <a:gd name="T28" fmla="*/ 518 w 544"/>
                <a:gd name="T29" fmla="*/ 5 h 218"/>
                <a:gd name="T30" fmla="*/ 498 w 544"/>
                <a:gd name="T31" fmla="*/ 0 h 218"/>
                <a:gd name="T32" fmla="*/ 47 w 544"/>
                <a:gd name="T33" fmla="*/ 0 h 218"/>
                <a:gd name="T34" fmla="*/ 31 w 544"/>
                <a:gd name="T35" fmla="*/ 5 h 218"/>
                <a:gd name="T36" fmla="*/ 16 w 544"/>
                <a:gd name="T37" fmla="*/ 16 h 218"/>
                <a:gd name="T38" fmla="*/ 5 w 544"/>
                <a:gd name="T39" fmla="*/ 31 h 218"/>
                <a:gd name="T40" fmla="*/ 0 w 544"/>
                <a:gd name="T41" fmla="*/ 47 h 218"/>
                <a:gd name="T42" fmla="*/ 0 w 544"/>
                <a:gd name="T43" fmla="*/ 47 h 2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4"/>
                <a:gd name="T67" fmla="*/ 0 h 218"/>
                <a:gd name="T68" fmla="*/ 544 w 544"/>
                <a:gd name="T69" fmla="*/ 218 h 2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4" h="218">
                  <a:moveTo>
                    <a:pt x="0" y="47"/>
                  </a:moveTo>
                  <a:lnTo>
                    <a:pt x="0" y="171"/>
                  </a:lnTo>
                  <a:lnTo>
                    <a:pt x="5" y="192"/>
                  </a:lnTo>
                  <a:lnTo>
                    <a:pt x="16" y="202"/>
                  </a:lnTo>
                  <a:lnTo>
                    <a:pt x="31" y="213"/>
                  </a:lnTo>
                  <a:lnTo>
                    <a:pt x="47" y="218"/>
                  </a:lnTo>
                  <a:lnTo>
                    <a:pt x="498" y="218"/>
                  </a:lnTo>
                  <a:lnTo>
                    <a:pt x="518" y="213"/>
                  </a:lnTo>
                  <a:lnTo>
                    <a:pt x="529" y="202"/>
                  </a:lnTo>
                  <a:lnTo>
                    <a:pt x="539" y="192"/>
                  </a:lnTo>
                  <a:lnTo>
                    <a:pt x="544" y="171"/>
                  </a:lnTo>
                  <a:lnTo>
                    <a:pt x="544" y="47"/>
                  </a:lnTo>
                  <a:lnTo>
                    <a:pt x="539" y="31"/>
                  </a:lnTo>
                  <a:lnTo>
                    <a:pt x="529" y="16"/>
                  </a:lnTo>
                  <a:lnTo>
                    <a:pt x="518" y="5"/>
                  </a:lnTo>
                  <a:lnTo>
                    <a:pt x="498" y="0"/>
                  </a:lnTo>
                  <a:lnTo>
                    <a:pt x="47" y="0"/>
                  </a:lnTo>
                  <a:lnTo>
                    <a:pt x="31" y="5"/>
                  </a:lnTo>
                  <a:lnTo>
                    <a:pt x="16" y="16"/>
                  </a:lnTo>
                  <a:lnTo>
                    <a:pt x="5" y="31"/>
                  </a:lnTo>
                  <a:lnTo>
                    <a:pt x="0" y="47"/>
                  </a:lnTo>
                  <a:close/>
                </a:path>
              </a:pathLst>
            </a:custGeom>
            <a:solidFill>
              <a:srgbClr val="E1E1C3"/>
            </a:solidFill>
            <a:ln w="9525">
              <a:noFill/>
              <a:round/>
              <a:headEnd/>
              <a:tailEnd/>
            </a:ln>
          </p:spPr>
          <p:txBody>
            <a:bodyPr/>
            <a:lstStyle/>
            <a:p>
              <a:endParaRPr lang="en-US"/>
            </a:p>
          </p:txBody>
        </p:sp>
        <p:sp>
          <p:nvSpPr>
            <p:cNvPr id="41" name="Freeform 50"/>
            <p:cNvSpPr>
              <a:spLocks/>
            </p:cNvSpPr>
            <p:nvPr/>
          </p:nvSpPr>
          <p:spPr bwMode="auto">
            <a:xfrm>
              <a:off x="2982913" y="2720975"/>
              <a:ext cx="863600" cy="346075"/>
            </a:xfrm>
            <a:custGeom>
              <a:avLst/>
              <a:gdLst>
                <a:gd name="T0" fmla="*/ 0 w 544"/>
                <a:gd name="T1" fmla="*/ 47 h 218"/>
                <a:gd name="T2" fmla="*/ 0 w 544"/>
                <a:gd name="T3" fmla="*/ 171 h 218"/>
                <a:gd name="T4" fmla="*/ 5 w 544"/>
                <a:gd name="T5" fmla="*/ 192 h 218"/>
                <a:gd name="T6" fmla="*/ 16 w 544"/>
                <a:gd name="T7" fmla="*/ 202 h 218"/>
                <a:gd name="T8" fmla="*/ 31 w 544"/>
                <a:gd name="T9" fmla="*/ 213 h 218"/>
                <a:gd name="T10" fmla="*/ 47 w 544"/>
                <a:gd name="T11" fmla="*/ 218 h 218"/>
                <a:gd name="T12" fmla="*/ 498 w 544"/>
                <a:gd name="T13" fmla="*/ 218 h 218"/>
                <a:gd name="T14" fmla="*/ 518 w 544"/>
                <a:gd name="T15" fmla="*/ 213 h 218"/>
                <a:gd name="T16" fmla="*/ 529 w 544"/>
                <a:gd name="T17" fmla="*/ 202 h 218"/>
                <a:gd name="T18" fmla="*/ 539 w 544"/>
                <a:gd name="T19" fmla="*/ 192 h 218"/>
                <a:gd name="T20" fmla="*/ 544 w 544"/>
                <a:gd name="T21" fmla="*/ 171 h 218"/>
                <a:gd name="T22" fmla="*/ 544 w 544"/>
                <a:gd name="T23" fmla="*/ 47 h 218"/>
                <a:gd name="T24" fmla="*/ 539 w 544"/>
                <a:gd name="T25" fmla="*/ 31 h 218"/>
                <a:gd name="T26" fmla="*/ 529 w 544"/>
                <a:gd name="T27" fmla="*/ 16 h 218"/>
                <a:gd name="T28" fmla="*/ 518 w 544"/>
                <a:gd name="T29" fmla="*/ 5 h 218"/>
                <a:gd name="T30" fmla="*/ 498 w 544"/>
                <a:gd name="T31" fmla="*/ 0 h 218"/>
                <a:gd name="T32" fmla="*/ 47 w 544"/>
                <a:gd name="T33" fmla="*/ 0 h 218"/>
                <a:gd name="T34" fmla="*/ 31 w 544"/>
                <a:gd name="T35" fmla="*/ 5 h 218"/>
                <a:gd name="T36" fmla="*/ 16 w 544"/>
                <a:gd name="T37" fmla="*/ 16 h 218"/>
                <a:gd name="T38" fmla="*/ 5 w 544"/>
                <a:gd name="T39" fmla="*/ 31 h 218"/>
                <a:gd name="T40" fmla="*/ 0 w 544"/>
                <a:gd name="T41" fmla="*/ 47 h 218"/>
                <a:gd name="T42" fmla="*/ 0 w 544"/>
                <a:gd name="T43" fmla="*/ 47 h 2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4"/>
                <a:gd name="T67" fmla="*/ 0 h 218"/>
                <a:gd name="T68" fmla="*/ 544 w 544"/>
                <a:gd name="T69" fmla="*/ 218 h 2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4" h="218">
                  <a:moveTo>
                    <a:pt x="0" y="47"/>
                  </a:moveTo>
                  <a:lnTo>
                    <a:pt x="0" y="171"/>
                  </a:lnTo>
                  <a:lnTo>
                    <a:pt x="5" y="192"/>
                  </a:lnTo>
                  <a:lnTo>
                    <a:pt x="16" y="202"/>
                  </a:lnTo>
                  <a:lnTo>
                    <a:pt x="31" y="213"/>
                  </a:lnTo>
                  <a:lnTo>
                    <a:pt x="47" y="218"/>
                  </a:lnTo>
                  <a:lnTo>
                    <a:pt x="498" y="218"/>
                  </a:lnTo>
                  <a:lnTo>
                    <a:pt x="518" y="213"/>
                  </a:lnTo>
                  <a:lnTo>
                    <a:pt x="529" y="202"/>
                  </a:lnTo>
                  <a:lnTo>
                    <a:pt x="539" y="192"/>
                  </a:lnTo>
                  <a:lnTo>
                    <a:pt x="544" y="171"/>
                  </a:lnTo>
                  <a:lnTo>
                    <a:pt x="544" y="47"/>
                  </a:lnTo>
                  <a:lnTo>
                    <a:pt x="539" y="31"/>
                  </a:lnTo>
                  <a:lnTo>
                    <a:pt x="529" y="16"/>
                  </a:lnTo>
                  <a:lnTo>
                    <a:pt x="518" y="5"/>
                  </a:lnTo>
                  <a:lnTo>
                    <a:pt x="498" y="0"/>
                  </a:lnTo>
                  <a:lnTo>
                    <a:pt x="47" y="0"/>
                  </a:lnTo>
                  <a:lnTo>
                    <a:pt x="31" y="5"/>
                  </a:lnTo>
                  <a:lnTo>
                    <a:pt x="16" y="16"/>
                  </a:lnTo>
                  <a:lnTo>
                    <a:pt x="5" y="31"/>
                  </a:lnTo>
                  <a:lnTo>
                    <a:pt x="0" y="47"/>
                  </a:lnTo>
                </a:path>
              </a:pathLst>
            </a:custGeom>
            <a:noFill/>
            <a:ln w="7938">
              <a:solidFill>
                <a:srgbClr val="99995C"/>
              </a:solidFill>
              <a:prstDash val="solid"/>
              <a:round/>
              <a:headEnd/>
              <a:tailEnd/>
            </a:ln>
          </p:spPr>
          <p:txBody>
            <a:bodyPr/>
            <a:lstStyle/>
            <a:p>
              <a:endParaRPr lang="en-US"/>
            </a:p>
          </p:txBody>
        </p:sp>
        <p:sp>
          <p:nvSpPr>
            <p:cNvPr id="42" name="Rectangle 51"/>
            <p:cNvSpPr>
              <a:spLocks noChangeArrowheads="1"/>
            </p:cNvSpPr>
            <p:nvPr/>
          </p:nvSpPr>
          <p:spPr bwMode="auto">
            <a:xfrm>
              <a:off x="3378200" y="2736850"/>
              <a:ext cx="114300" cy="122237"/>
            </a:xfrm>
            <a:prstGeom prst="rect">
              <a:avLst/>
            </a:prstGeom>
            <a:noFill/>
            <a:ln w="9525">
              <a:noFill/>
              <a:miter lim="800000"/>
              <a:headEnd/>
              <a:tailEnd/>
            </a:ln>
          </p:spPr>
          <p:txBody>
            <a:bodyPr wrap="none" lIns="0" tIns="0" rIns="0" bIns="0">
              <a:spAutoFit/>
            </a:bodyPr>
            <a:lstStyle/>
            <a:p>
              <a:pPr eaLnBrk="0" hangingPunct="0"/>
              <a:r>
                <a:rPr lang="en-GB" sz="800" b="1">
                  <a:solidFill>
                    <a:srgbClr val="000000"/>
                  </a:solidFill>
                  <a:ea typeface="MS PGothic" pitchFamily="34" charset="-128"/>
                </a:rPr>
                <a:t>a1</a:t>
              </a:r>
              <a:endParaRPr lang="en-GB" sz="2800">
                <a:ea typeface="MS PGothic" pitchFamily="34" charset="-128"/>
              </a:endParaRPr>
            </a:p>
          </p:txBody>
        </p:sp>
        <p:sp>
          <p:nvSpPr>
            <p:cNvPr id="43" name="Freeform 52"/>
            <p:cNvSpPr>
              <a:spLocks/>
            </p:cNvSpPr>
            <p:nvPr/>
          </p:nvSpPr>
          <p:spPr bwMode="auto">
            <a:xfrm>
              <a:off x="2884488" y="2844800"/>
              <a:ext cx="98425" cy="98425"/>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0 w 62"/>
                <a:gd name="T11" fmla="*/ 0 h 62"/>
                <a:gd name="T12" fmla="*/ 0 60000 65536"/>
                <a:gd name="T13" fmla="*/ 0 60000 65536"/>
                <a:gd name="T14" fmla="*/ 0 60000 65536"/>
                <a:gd name="T15" fmla="*/ 0 60000 65536"/>
                <a:gd name="T16" fmla="*/ 0 60000 65536"/>
                <a:gd name="T17" fmla="*/ 0 60000 65536"/>
                <a:gd name="T18" fmla="*/ 0 w 62"/>
                <a:gd name="T19" fmla="*/ 0 h 62"/>
                <a:gd name="T20" fmla="*/ 62 w 62"/>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2" h="62">
                  <a:moveTo>
                    <a:pt x="0" y="0"/>
                  </a:moveTo>
                  <a:lnTo>
                    <a:pt x="62" y="0"/>
                  </a:lnTo>
                  <a:lnTo>
                    <a:pt x="62" y="62"/>
                  </a:lnTo>
                  <a:lnTo>
                    <a:pt x="0" y="62"/>
                  </a:lnTo>
                  <a:lnTo>
                    <a:pt x="0" y="0"/>
                  </a:lnTo>
                  <a:close/>
                </a:path>
              </a:pathLst>
            </a:custGeom>
            <a:solidFill>
              <a:srgbClr val="E3E3C0"/>
            </a:solidFill>
            <a:ln w="9525">
              <a:noFill/>
              <a:round/>
              <a:headEnd/>
              <a:tailEnd/>
            </a:ln>
          </p:spPr>
          <p:txBody>
            <a:bodyPr/>
            <a:lstStyle/>
            <a:p>
              <a:endParaRPr lang="en-US"/>
            </a:p>
          </p:txBody>
        </p:sp>
        <p:sp>
          <p:nvSpPr>
            <p:cNvPr id="44" name="Freeform 53"/>
            <p:cNvSpPr>
              <a:spLocks/>
            </p:cNvSpPr>
            <p:nvPr/>
          </p:nvSpPr>
          <p:spPr bwMode="auto">
            <a:xfrm>
              <a:off x="2884488" y="2844800"/>
              <a:ext cx="98425" cy="98425"/>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0 w 62"/>
                <a:gd name="T11" fmla="*/ 0 h 62"/>
                <a:gd name="T12" fmla="*/ 0 60000 65536"/>
                <a:gd name="T13" fmla="*/ 0 60000 65536"/>
                <a:gd name="T14" fmla="*/ 0 60000 65536"/>
                <a:gd name="T15" fmla="*/ 0 60000 65536"/>
                <a:gd name="T16" fmla="*/ 0 60000 65536"/>
                <a:gd name="T17" fmla="*/ 0 60000 65536"/>
                <a:gd name="T18" fmla="*/ 0 w 62"/>
                <a:gd name="T19" fmla="*/ 0 h 62"/>
                <a:gd name="T20" fmla="*/ 62 w 62"/>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2" h="62">
                  <a:moveTo>
                    <a:pt x="0" y="0"/>
                  </a:moveTo>
                  <a:lnTo>
                    <a:pt x="62" y="0"/>
                  </a:lnTo>
                  <a:lnTo>
                    <a:pt x="62" y="62"/>
                  </a:lnTo>
                  <a:lnTo>
                    <a:pt x="0" y="62"/>
                  </a:lnTo>
                  <a:lnTo>
                    <a:pt x="0" y="0"/>
                  </a:lnTo>
                </a:path>
              </a:pathLst>
            </a:custGeom>
            <a:noFill/>
            <a:ln w="7938">
              <a:solidFill>
                <a:srgbClr val="424242"/>
              </a:solidFill>
              <a:prstDash val="solid"/>
              <a:round/>
              <a:headEnd/>
              <a:tailEnd/>
            </a:ln>
          </p:spPr>
          <p:txBody>
            <a:bodyPr/>
            <a:lstStyle/>
            <a:p>
              <a:endParaRPr lang="en-US"/>
            </a:p>
          </p:txBody>
        </p:sp>
        <p:sp>
          <p:nvSpPr>
            <p:cNvPr id="45" name="Rectangle 54"/>
            <p:cNvSpPr>
              <a:spLocks noChangeArrowheads="1"/>
            </p:cNvSpPr>
            <p:nvPr/>
          </p:nvSpPr>
          <p:spPr bwMode="auto">
            <a:xfrm>
              <a:off x="2809875" y="2663825"/>
              <a:ext cx="136525" cy="122237"/>
            </a:xfrm>
            <a:prstGeom prst="rect">
              <a:avLst/>
            </a:prstGeom>
            <a:noFill/>
            <a:ln w="9525">
              <a:noFill/>
              <a:miter lim="800000"/>
              <a:headEnd/>
              <a:tailEnd/>
            </a:ln>
          </p:spPr>
          <p:txBody>
            <a:bodyPr wrap="none" lIns="0" tIns="0" rIns="0" bIns="0">
              <a:spAutoFit/>
            </a:bodyPr>
            <a:lstStyle/>
            <a:p>
              <a:pPr eaLnBrk="0" hangingPunct="0"/>
              <a:r>
                <a:rPr lang="en-GB" sz="800">
                  <a:solidFill>
                    <a:srgbClr val="000000"/>
                  </a:solidFill>
                  <a:ea typeface="MS PGothic" pitchFamily="34" charset="-128"/>
                </a:rPr>
                <a:t>in1</a:t>
              </a:r>
              <a:endParaRPr lang="en-GB" sz="2800">
                <a:ea typeface="MS PGothic" pitchFamily="34" charset="-128"/>
              </a:endParaRPr>
            </a:p>
          </p:txBody>
        </p:sp>
        <p:sp>
          <p:nvSpPr>
            <p:cNvPr id="46" name="Freeform 55"/>
            <p:cNvSpPr>
              <a:spLocks/>
            </p:cNvSpPr>
            <p:nvPr/>
          </p:nvSpPr>
          <p:spPr bwMode="auto">
            <a:xfrm>
              <a:off x="3846513" y="2844800"/>
              <a:ext cx="100012" cy="98425"/>
            </a:xfrm>
            <a:custGeom>
              <a:avLst/>
              <a:gdLst>
                <a:gd name="T0" fmla="*/ 0 w 63"/>
                <a:gd name="T1" fmla="*/ 0 h 62"/>
                <a:gd name="T2" fmla="*/ 63 w 63"/>
                <a:gd name="T3" fmla="*/ 0 h 62"/>
                <a:gd name="T4" fmla="*/ 63 w 63"/>
                <a:gd name="T5" fmla="*/ 62 h 62"/>
                <a:gd name="T6" fmla="*/ 0 w 63"/>
                <a:gd name="T7" fmla="*/ 62 h 62"/>
                <a:gd name="T8" fmla="*/ 0 w 63"/>
                <a:gd name="T9" fmla="*/ 0 h 62"/>
                <a:gd name="T10" fmla="*/ 0 w 63"/>
                <a:gd name="T11" fmla="*/ 0 h 62"/>
                <a:gd name="T12" fmla="*/ 0 60000 65536"/>
                <a:gd name="T13" fmla="*/ 0 60000 65536"/>
                <a:gd name="T14" fmla="*/ 0 60000 65536"/>
                <a:gd name="T15" fmla="*/ 0 60000 65536"/>
                <a:gd name="T16" fmla="*/ 0 60000 65536"/>
                <a:gd name="T17" fmla="*/ 0 60000 65536"/>
                <a:gd name="T18" fmla="*/ 0 w 63"/>
                <a:gd name="T19" fmla="*/ 0 h 62"/>
                <a:gd name="T20" fmla="*/ 63 w 63"/>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3" h="62">
                  <a:moveTo>
                    <a:pt x="0" y="0"/>
                  </a:moveTo>
                  <a:lnTo>
                    <a:pt x="63" y="0"/>
                  </a:lnTo>
                  <a:lnTo>
                    <a:pt x="63" y="62"/>
                  </a:lnTo>
                  <a:lnTo>
                    <a:pt x="0" y="62"/>
                  </a:lnTo>
                  <a:lnTo>
                    <a:pt x="0" y="0"/>
                  </a:lnTo>
                  <a:close/>
                </a:path>
              </a:pathLst>
            </a:custGeom>
            <a:solidFill>
              <a:srgbClr val="E3E3C0"/>
            </a:solidFill>
            <a:ln w="9525">
              <a:noFill/>
              <a:round/>
              <a:headEnd/>
              <a:tailEnd/>
            </a:ln>
          </p:spPr>
          <p:txBody>
            <a:bodyPr/>
            <a:lstStyle/>
            <a:p>
              <a:endParaRPr lang="en-US"/>
            </a:p>
          </p:txBody>
        </p:sp>
        <p:sp>
          <p:nvSpPr>
            <p:cNvPr id="47" name="Freeform 56"/>
            <p:cNvSpPr>
              <a:spLocks/>
            </p:cNvSpPr>
            <p:nvPr/>
          </p:nvSpPr>
          <p:spPr bwMode="auto">
            <a:xfrm>
              <a:off x="3846513" y="2844800"/>
              <a:ext cx="100012" cy="98425"/>
            </a:xfrm>
            <a:custGeom>
              <a:avLst/>
              <a:gdLst>
                <a:gd name="T0" fmla="*/ 0 w 63"/>
                <a:gd name="T1" fmla="*/ 0 h 62"/>
                <a:gd name="T2" fmla="*/ 63 w 63"/>
                <a:gd name="T3" fmla="*/ 0 h 62"/>
                <a:gd name="T4" fmla="*/ 63 w 63"/>
                <a:gd name="T5" fmla="*/ 62 h 62"/>
                <a:gd name="T6" fmla="*/ 0 w 63"/>
                <a:gd name="T7" fmla="*/ 62 h 62"/>
                <a:gd name="T8" fmla="*/ 0 w 63"/>
                <a:gd name="T9" fmla="*/ 0 h 62"/>
                <a:gd name="T10" fmla="*/ 0 w 63"/>
                <a:gd name="T11" fmla="*/ 0 h 62"/>
                <a:gd name="T12" fmla="*/ 0 60000 65536"/>
                <a:gd name="T13" fmla="*/ 0 60000 65536"/>
                <a:gd name="T14" fmla="*/ 0 60000 65536"/>
                <a:gd name="T15" fmla="*/ 0 60000 65536"/>
                <a:gd name="T16" fmla="*/ 0 60000 65536"/>
                <a:gd name="T17" fmla="*/ 0 60000 65536"/>
                <a:gd name="T18" fmla="*/ 0 w 63"/>
                <a:gd name="T19" fmla="*/ 0 h 62"/>
                <a:gd name="T20" fmla="*/ 63 w 63"/>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3" h="62">
                  <a:moveTo>
                    <a:pt x="0" y="0"/>
                  </a:moveTo>
                  <a:lnTo>
                    <a:pt x="63" y="0"/>
                  </a:lnTo>
                  <a:lnTo>
                    <a:pt x="63" y="62"/>
                  </a:lnTo>
                  <a:lnTo>
                    <a:pt x="0" y="62"/>
                  </a:lnTo>
                  <a:lnTo>
                    <a:pt x="0" y="0"/>
                  </a:lnTo>
                </a:path>
              </a:pathLst>
            </a:custGeom>
            <a:noFill/>
            <a:ln w="7938">
              <a:solidFill>
                <a:srgbClr val="424242"/>
              </a:solidFill>
              <a:prstDash val="solid"/>
              <a:round/>
              <a:headEnd/>
              <a:tailEnd/>
            </a:ln>
          </p:spPr>
          <p:txBody>
            <a:bodyPr/>
            <a:lstStyle/>
            <a:p>
              <a:endParaRPr lang="en-US"/>
            </a:p>
          </p:txBody>
        </p:sp>
        <p:sp>
          <p:nvSpPr>
            <p:cNvPr id="48" name="Rectangle 57"/>
            <p:cNvSpPr>
              <a:spLocks noChangeArrowheads="1"/>
            </p:cNvSpPr>
            <p:nvPr/>
          </p:nvSpPr>
          <p:spPr bwMode="auto">
            <a:xfrm>
              <a:off x="3937000" y="2951162"/>
              <a:ext cx="200025" cy="122238"/>
            </a:xfrm>
            <a:prstGeom prst="rect">
              <a:avLst/>
            </a:prstGeom>
            <a:noFill/>
            <a:ln w="9525">
              <a:noFill/>
              <a:miter lim="800000"/>
              <a:headEnd/>
              <a:tailEnd/>
            </a:ln>
          </p:spPr>
          <p:txBody>
            <a:bodyPr wrap="none" lIns="0" tIns="0" rIns="0" bIns="0">
              <a:spAutoFit/>
            </a:bodyPr>
            <a:lstStyle/>
            <a:p>
              <a:pPr eaLnBrk="0" hangingPunct="0"/>
              <a:r>
                <a:rPr lang="en-GB" sz="800">
                  <a:solidFill>
                    <a:srgbClr val="000000"/>
                  </a:solidFill>
                  <a:ea typeface="MS PGothic" pitchFamily="34" charset="-128"/>
                </a:rPr>
                <a:t>out1</a:t>
              </a:r>
              <a:endParaRPr lang="en-GB" sz="2800">
                <a:ea typeface="MS PGothic" pitchFamily="34" charset="-128"/>
              </a:endParaRPr>
            </a:p>
          </p:txBody>
        </p:sp>
        <p:sp>
          <p:nvSpPr>
            <p:cNvPr id="49" name="Freeform 58"/>
            <p:cNvSpPr>
              <a:spLocks/>
            </p:cNvSpPr>
            <p:nvPr/>
          </p:nvSpPr>
          <p:spPr bwMode="auto">
            <a:xfrm>
              <a:off x="4332288" y="3897312"/>
              <a:ext cx="822325" cy="180975"/>
            </a:xfrm>
            <a:custGeom>
              <a:avLst/>
              <a:gdLst>
                <a:gd name="T0" fmla="*/ 0 w 518"/>
                <a:gd name="T1" fmla="*/ 47 h 114"/>
                <a:gd name="T2" fmla="*/ 0 w 518"/>
                <a:gd name="T3" fmla="*/ 68 h 114"/>
                <a:gd name="T4" fmla="*/ 5 w 518"/>
                <a:gd name="T5" fmla="*/ 88 h 114"/>
                <a:gd name="T6" fmla="*/ 16 w 518"/>
                <a:gd name="T7" fmla="*/ 99 h 114"/>
                <a:gd name="T8" fmla="*/ 31 w 518"/>
                <a:gd name="T9" fmla="*/ 109 h 114"/>
                <a:gd name="T10" fmla="*/ 47 w 518"/>
                <a:gd name="T11" fmla="*/ 114 h 114"/>
                <a:gd name="T12" fmla="*/ 472 w 518"/>
                <a:gd name="T13" fmla="*/ 114 h 114"/>
                <a:gd name="T14" fmla="*/ 493 w 518"/>
                <a:gd name="T15" fmla="*/ 109 h 114"/>
                <a:gd name="T16" fmla="*/ 503 w 518"/>
                <a:gd name="T17" fmla="*/ 99 h 114"/>
                <a:gd name="T18" fmla="*/ 513 w 518"/>
                <a:gd name="T19" fmla="*/ 88 h 114"/>
                <a:gd name="T20" fmla="*/ 518 w 518"/>
                <a:gd name="T21" fmla="*/ 68 h 114"/>
                <a:gd name="T22" fmla="*/ 518 w 518"/>
                <a:gd name="T23" fmla="*/ 47 h 114"/>
                <a:gd name="T24" fmla="*/ 513 w 518"/>
                <a:gd name="T25" fmla="*/ 31 h 114"/>
                <a:gd name="T26" fmla="*/ 503 w 518"/>
                <a:gd name="T27" fmla="*/ 16 h 114"/>
                <a:gd name="T28" fmla="*/ 493 w 518"/>
                <a:gd name="T29" fmla="*/ 5 h 114"/>
                <a:gd name="T30" fmla="*/ 472 w 518"/>
                <a:gd name="T31" fmla="*/ 0 h 114"/>
                <a:gd name="T32" fmla="*/ 47 w 518"/>
                <a:gd name="T33" fmla="*/ 0 h 114"/>
                <a:gd name="T34" fmla="*/ 31 w 518"/>
                <a:gd name="T35" fmla="*/ 5 h 114"/>
                <a:gd name="T36" fmla="*/ 16 w 518"/>
                <a:gd name="T37" fmla="*/ 16 h 114"/>
                <a:gd name="T38" fmla="*/ 5 w 518"/>
                <a:gd name="T39" fmla="*/ 31 h 114"/>
                <a:gd name="T40" fmla="*/ 0 w 518"/>
                <a:gd name="T41" fmla="*/ 47 h 114"/>
                <a:gd name="T42" fmla="*/ 0 w 518"/>
                <a:gd name="T43" fmla="*/ 47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8"/>
                <a:gd name="T67" fmla="*/ 0 h 114"/>
                <a:gd name="T68" fmla="*/ 518 w 518"/>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8" h="114">
                  <a:moveTo>
                    <a:pt x="0" y="47"/>
                  </a:moveTo>
                  <a:lnTo>
                    <a:pt x="0" y="68"/>
                  </a:lnTo>
                  <a:lnTo>
                    <a:pt x="5" y="88"/>
                  </a:lnTo>
                  <a:lnTo>
                    <a:pt x="16" y="99"/>
                  </a:lnTo>
                  <a:lnTo>
                    <a:pt x="31" y="109"/>
                  </a:lnTo>
                  <a:lnTo>
                    <a:pt x="47" y="114"/>
                  </a:lnTo>
                  <a:lnTo>
                    <a:pt x="472" y="114"/>
                  </a:lnTo>
                  <a:lnTo>
                    <a:pt x="493" y="109"/>
                  </a:lnTo>
                  <a:lnTo>
                    <a:pt x="503" y="99"/>
                  </a:lnTo>
                  <a:lnTo>
                    <a:pt x="513" y="88"/>
                  </a:lnTo>
                  <a:lnTo>
                    <a:pt x="518" y="68"/>
                  </a:lnTo>
                  <a:lnTo>
                    <a:pt x="518" y="47"/>
                  </a:lnTo>
                  <a:lnTo>
                    <a:pt x="513" y="31"/>
                  </a:lnTo>
                  <a:lnTo>
                    <a:pt x="503" y="16"/>
                  </a:lnTo>
                  <a:lnTo>
                    <a:pt x="493" y="5"/>
                  </a:lnTo>
                  <a:lnTo>
                    <a:pt x="472" y="0"/>
                  </a:lnTo>
                  <a:lnTo>
                    <a:pt x="47" y="0"/>
                  </a:lnTo>
                  <a:lnTo>
                    <a:pt x="31" y="5"/>
                  </a:lnTo>
                  <a:lnTo>
                    <a:pt x="16" y="16"/>
                  </a:lnTo>
                  <a:lnTo>
                    <a:pt x="5" y="31"/>
                  </a:lnTo>
                  <a:lnTo>
                    <a:pt x="0" y="47"/>
                  </a:lnTo>
                  <a:close/>
                </a:path>
              </a:pathLst>
            </a:custGeom>
            <a:solidFill>
              <a:srgbClr val="B2B2B2"/>
            </a:solidFill>
            <a:ln w="9525">
              <a:noFill/>
              <a:round/>
              <a:headEnd/>
              <a:tailEnd/>
            </a:ln>
          </p:spPr>
          <p:txBody>
            <a:bodyPr/>
            <a:lstStyle/>
            <a:p>
              <a:endParaRPr lang="en-US"/>
            </a:p>
          </p:txBody>
        </p:sp>
        <p:sp>
          <p:nvSpPr>
            <p:cNvPr id="50" name="Freeform 59"/>
            <p:cNvSpPr>
              <a:spLocks/>
            </p:cNvSpPr>
            <p:nvPr/>
          </p:nvSpPr>
          <p:spPr bwMode="auto">
            <a:xfrm>
              <a:off x="4308475" y="3873500"/>
              <a:ext cx="822325" cy="180975"/>
            </a:xfrm>
            <a:custGeom>
              <a:avLst/>
              <a:gdLst>
                <a:gd name="T0" fmla="*/ 0 w 518"/>
                <a:gd name="T1" fmla="*/ 46 h 114"/>
                <a:gd name="T2" fmla="*/ 0 w 518"/>
                <a:gd name="T3" fmla="*/ 67 h 114"/>
                <a:gd name="T4" fmla="*/ 5 w 518"/>
                <a:gd name="T5" fmla="*/ 88 h 114"/>
                <a:gd name="T6" fmla="*/ 15 w 518"/>
                <a:gd name="T7" fmla="*/ 98 h 114"/>
                <a:gd name="T8" fmla="*/ 31 w 518"/>
                <a:gd name="T9" fmla="*/ 108 h 114"/>
                <a:gd name="T10" fmla="*/ 46 w 518"/>
                <a:gd name="T11" fmla="*/ 114 h 114"/>
                <a:gd name="T12" fmla="*/ 471 w 518"/>
                <a:gd name="T13" fmla="*/ 114 h 114"/>
                <a:gd name="T14" fmla="*/ 492 w 518"/>
                <a:gd name="T15" fmla="*/ 108 h 114"/>
                <a:gd name="T16" fmla="*/ 502 w 518"/>
                <a:gd name="T17" fmla="*/ 98 h 114"/>
                <a:gd name="T18" fmla="*/ 513 w 518"/>
                <a:gd name="T19" fmla="*/ 88 h 114"/>
                <a:gd name="T20" fmla="*/ 518 w 518"/>
                <a:gd name="T21" fmla="*/ 67 h 114"/>
                <a:gd name="T22" fmla="*/ 518 w 518"/>
                <a:gd name="T23" fmla="*/ 46 h 114"/>
                <a:gd name="T24" fmla="*/ 513 w 518"/>
                <a:gd name="T25" fmla="*/ 31 h 114"/>
                <a:gd name="T26" fmla="*/ 502 w 518"/>
                <a:gd name="T27" fmla="*/ 15 h 114"/>
                <a:gd name="T28" fmla="*/ 492 w 518"/>
                <a:gd name="T29" fmla="*/ 5 h 114"/>
                <a:gd name="T30" fmla="*/ 471 w 518"/>
                <a:gd name="T31" fmla="*/ 0 h 114"/>
                <a:gd name="T32" fmla="*/ 46 w 518"/>
                <a:gd name="T33" fmla="*/ 0 h 114"/>
                <a:gd name="T34" fmla="*/ 31 w 518"/>
                <a:gd name="T35" fmla="*/ 5 h 114"/>
                <a:gd name="T36" fmla="*/ 15 w 518"/>
                <a:gd name="T37" fmla="*/ 15 h 114"/>
                <a:gd name="T38" fmla="*/ 5 w 518"/>
                <a:gd name="T39" fmla="*/ 31 h 114"/>
                <a:gd name="T40" fmla="*/ 0 w 518"/>
                <a:gd name="T41" fmla="*/ 46 h 114"/>
                <a:gd name="T42" fmla="*/ 0 w 518"/>
                <a:gd name="T43" fmla="*/ 46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8"/>
                <a:gd name="T67" fmla="*/ 0 h 114"/>
                <a:gd name="T68" fmla="*/ 518 w 518"/>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8" h="114">
                  <a:moveTo>
                    <a:pt x="0" y="46"/>
                  </a:moveTo>
                  <a:lnTo>
                    <a:pt x="0" y="67"/>
                  </a:lnTo>
                  <a:lnTo>
                    <a:pt x="5" y="88"/>
                  </a:lnTo>
                  <a:lnTo>
                    <a:pt x="15" y="98"/>
                  </a:lnTo>
                  <a:lnTo>
                    <a:pt x="31" y="108"/>
                  </a:lnTo>
                  <a:lnTo>
                    <a:pt x="46" y="114"/>
                  </a:lnTo>
                  <a:lnTo>
                    <a:pt x="471" y="114"/>
                  </a:lnTo>
                  <a:lnTo>
                    <a:pt x="492" y="108"/>
                  </a:lnTo>
                  <a:lnTo>
                    <a:pt x="502" y="98"/>
                  </a:lnTo>
                  <a:lnTo>
                    <a:pt x="513" y="88"/>
                  </a:lnTo>
                  <a:lnTo>
                    <a:pt x="518" y="67"/>
                  </a:lnTo>
                  <a:lnTo>
                    <a:pt x="518" y="46"/>
                  </a:lnTo>
                  <a:lnTo>
                    <a:pt x="513" y="31"/>
                  </a:lnTo>
                  <a:lnTo>
                    <a:pt x="502" y="15"/>
                  </a:lnTo>
                  <a:lnTo>
                    <a:pt x="492" y="5"/>
                  </a:lnTo>
                  <a:lnTo>
                    <a:pt x="471" y="0"/>
                  </a:lnTo>
                  <a:lnTo>
                    <a:pt x="46" y="0"/>
                  </a:lnTo>
                  <a:lnTo>
                    <a:pt x="31" y="5"/>
                  </a:lnTo>
                  <a:lnTo>
                    <a:pt x="15" y="15"/>
                  </a:lnTo>
                  <a:lnTo>
                    <a:pt x="5" y="31"/>
                  </a:lnTo>
                  <a:lnTo>
                    <a:pt x="0" y="46"/>
                  </a:lnTo>
                  <a:close/>
                </a:path>
              </a:pathLst>
            </a:custGeom>
            <a:solidFill>
              <a:srgbClr val="E1E1C3"/>
            </a:solidFill>
            <a:ln w="9525">
              <a:noFill/>
              <a:round/>
              <a:headEnd/>
              <a:tailEnd/>
            </a:ln>
          </p:spPr>
          <p:txBody>
            <a:bodyPr/>
            <a:lstStyle/>
            <a:p>
              <a:endParaRPr lang="en-US"/>
            </a:p>
          </p:txBody>
        </p:sp>
        <p:sp>
          <p:nvSpPr>
            <p:cNvPr id="51" name="Freeform 60"/>
            <p:cNvSpPr>
              <a:spLocks/>
            </p:cNvSpPr>
            <p:nvPr/>
          </p:nvSpPr>
          <p:spPr bwMode="auto">
            <a:xfrm>
              <a:off x="4308475" y="3873500"/>
              <a:ext cx="822325" cy="180975"/>
            </a:xfrm>
            <a:custGeom>
              <a:avLst/>
              <a:gdLst>
                <a:gd name="T0" fmla="*/ 0 w 518"/>
                <a:gd name="T1" fmla="*/ 46 h 114"/>
                <a:gd name="T2" fmla="*/ 0 w 518"/>
                <a:gd name="T3" fmla="*/ 67 h 114"/>
                <a:gd name="T4" fmla="*/ 5 w 518"/>
                <a:gd name="T5" fmla="*/ 88 h 114"/>
                <a:gd name="T6" fmla="*/ 15 w 518"/>
                <a:gd name="T7" fmla="*/ 98 h 114"/>
                <a:gd name="T8" fmla="*/ 31 w 518"/>
                <a:gd name="T9" fmla="*/ 108 h 114"/>
                <a:gd name="T10" fmla="*/ 46 w 518"/>
                <a:gd name="T11" fmla="*/ 114 h 114"/>
                <a:gd name="T12" fmla="*/ 471 w 518"/>
                <a:gd name="T13" fmla="*/ 114 h 114"/>
                <a:gd name="T14" fmla="*/ 492 w 518"/>
                <a:gd name="T15" fmla="*/ 108 h 114"/>
                <a:gd name="T16" fmla="*/ 502 w 518"/>
                <a:gd name="T17" fmla="*/ 98 h 114"/>
                <a:gd name="T18" fmla="*/ 513 w 518"/>
                <a:gd name="T19" fmla="*/ 88 h 114"/>
                <a:gd name="T20" fmla="*/ 518 w 518"/>
                <a:gd name="T21" fmla="*/ 67 h 114"/>
                <a:gd name="T22" fmla="*/ 518 w 518"/>
                <a:gd name="T23" fmla="*/ 46 h 114"/>
                <a:gd name="T24" fmla="*/ 513 w 518"/>
                <a:gd name="T25" fmla="*/ 31 h 114"/>
                <a:gd name="T26" fmla="*/ 502 w 518"/>
                <a:gd name="T27" fmla="*/ 15 h 114"/>
                <a:gd name="T28" fmla="*/ 492 w 518"/>
                <a:gd name="T29" fmla="*/ 5 h 114"/>
                <a:gd name="T30" fmla="*/ 471 w 518"/>
                <a:gd name="T31" fmla="*/ 0 h 114"/>
                <a:gd name="T32" fmla="*/ 46 w 518"/>
                <a:gd name="T33" fmla="*/ 0 h 114"/>
                <a:gd name="T34" fmla="*/ 31 w 518"/>
                <a:gd name="T35" fmla="*/ 5 h 114"/>
                <a:gd name="T36" fmla="*/ 15 w 518"/>
                <a:gd name="T37" fmla="*/ 15 h 114"/>
                <a:gd name="T38" fmla="*/ 5 w 518"/>
                <a:gd name="T39" fmla="*/ 31 h 114"/>
                <a:gd name="T40" fmla="*/ 0 w 518"/>
                <a:gd name="T41" fmla="*/ 46 h 114"/>
                <a:gd name="T42" fmla="*/ 0 w 518"/>
                <a:gd name="T43" fmla="*/ 46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8"/>
                <a:gd name="T67" fmla="*/ 0 h 114"/>
                <a:gd name="T68" fmla="*/ 518 w 518"/>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8" h="114">
                  <a:moveTo>
                    <a:pt x="0" y="46"/>
                  </a:moveTo>
                  <a:lnTo>
                    <a:pt x="0" y="67"/>
                  </a:lnTo>
                  <a:lnTo>
                    <a:pt x="5" y="88"/>
                  </a:lnTo>
                  <a:lnTo>
                    <a:pt x="15" y="98"/>
                  </a:lnTo>
                  <a:lnTo>
                    <a:pt x="31" y="108"/>
                  </a:lnTo>
                  <a:lnTo>
                    <a:pt x="46" y="114"/>
                  </a:lnTo>
                  <a:lnTo>
                    <a:pt x="471" y="114"/>
                  </a:lnTo>
                  <a:lnTo>
                    <a:pt x="492" y="108"/>
                  </a:lnTo>
                  <a:lnTo>
                    <a:pt x="502" y="98"/>
                  </a:lnTo>
                  <a:lnTo>
                    <a:pt x="513" y="88"/>
                  </a:lnTo>
                  <a:lnTo>
                    <a:pt x="518" y="67"/>
                  </a:lnTo>
                  <a:lnTo>
                    <a:pt x="518" y="46"/>
                  </a:lnTo>
                  <a:lnTo>
                    <a:pt x="513" y="31"/>
                  </a:lnTo>
                  <a:lnTo>
                    <a:pt x="502" y="15"/>
                  </a:lnTo>
                  <a:lnTo>
                    <a:pt x="492" y="5"/>
                  </a:lnTo>
                  <a:lnTo>
                    <a:pt x="471" y="0"/>
                  </a:lnTo>
                  <a:lnTo>
                    <a:pt x="46" y="0"/>
                  </a:lnTo>
                  <a:lnTo>
                    <a:pt x="31" y="5"/>
                  </a:lnTo>
                  <a:lnTo>
                    <a:pt x="15" y="15"/>
                  </a:lnTo>
                  <a:lnTo>
                    <a:pt x="5" y="31"/>
                  </a:lnTo>
                  <a:lnTo>
                    <a:pt x="0" y="46"/>
                  </a:lnTo>
                </a:path>
              </a:pathLst>
            </a:custGeom>
            <a:noFill/>
            <a:ln w="7938">
              <a:solidFill>
                <a:srgbClr val="99995C"/>
              </a:solidFill>
              <a:prstDash val="solid"/>
              <a:round/>
              <a:headEnd/>
              <a:tailEnd/>
            </a:ln>
          </p:spPr>
          <p:txBody>
            <a:bodyPr/>
            <a:lstStyle/>
            <a:p>
              <a:endParaRPr lang="en-US"/>
            </a:p>
          </p:txBody>
        </p:sp>
        <p:sp>
          <p:nvSpPr>
            <p:cNvPr id="52" name="Rectangle 61"/>
            <p:cNvSpPr>
              <a:spLocks noChangeArrowheads="1"/>
            </p:cNvSpPr>
            <p:nvPr/>
          </p:nvSpPr>
          <p:spPr bwMode="auto">
            <a:xfrm>
              <a:off x="4678363" y="3889375"/>
              <a:ext cx="114300" cy="122237"/>
            </a:xfrm>
            <a:prstGeom prst="rect">
              <a:avLst/>
            </a:prstGeom>
            <a:noFill/>
            <a:ln w="9525">
              <a:noFill/>
              <a:miter lim="800000"/>
              <a:headEnd/>
              <a:tailEnd/>
            </a:ln>
          </p:spPr>
          <p:txBody>
            <a:bodyPr wrap="none" lIns="0" tIns="0" rIns="0" bIns="0">
              <a:spAutoFit/>
            </a:bodyPr>
            <a:lstStyle/>
            <a:p>
              <a:pPr eaLnBrk="0" hangingPunct="0"/>
              <a:r>
                <a:rPr lang="en-GB" sz="800" b="1">
                  <a:solidFill>
                    <a:srgbClr val="000000"/>
                  </a:solidFill>
                  <a:ea typeface="MS PGothic" pitchFamily="34" charset="-128"/>
                </a:rPr>
                <a:t>a3</a:t>
              </a:r>
              <a:endParaRPr lang="en-GB" sz="2800">
                <a:ea typeface="MS PGothic" pitchFamily="34" charset="-128"/>
              </a:endParaRPr>
            </a:p>
          </p:txBody>
        </p:sp>
        <p:sp>
          <p:nvSpPr>
            <p:cNvPr id="53" name="Freeform 62"/>
            <p:cNvSpPr>
              <a:spLocks/>
            </p:cNvSpPr>
            <p:nvPr/>
          </p:nvSpPr>
          <p:spPr bwMode="auto">
            <a:xfrm>
              <a:off x="4727575" y="4054475"/>
              <a:ext cx="98425" cy="98425"/>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0 w 62"/>
                <a:gd name="T11" fmla="*/ 0 h 62"/>
                <a:gd name="T12" fmla="*/ 0 60000 65536"/>
                <a:gd name="T13" fmla="*/ 0 60000 65536"/>
                <a:gd name="T14" fmla="*/ 0 60000 65536"/>
                <a:gd name="T15" fmla="*/ 0 60000 65536"/>
                <a:gd name="T16" fmla="*/ 0 60000 65536"/>
                <a:gd name="T17" fmla="*/ 0 60000 65536"/>
                <a:gd name="T18" fmla="*/ 0 w 62"/>
                <a:gd name="T19" fmla="*/ 0 h 62"/>
                <a:gd name="T20" fmla="*/ 62 w 62"/>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2" h="62">
                  <a:moveTo>
                    <a:pt x="0" y="0"/>
                  </a:moveTo>
                  <a:lnTo>
                    <a:pt x="62" y="0"/>
                  </a:lnTo>
                  <a:lnTo>
                    <a:pt x="62" y="62"/>
                  </a:lnTo>
                  <a:lnTo>
                    <a:pt x="0" y="62"/>
                  </a:lnTo>
                  <a:lnTo>
                    <a:pt x="0" y="0"/>
                  </a:lnTo>
                  <a:close/>
                </a:path>
              </a:pathLst>
            </a:custGeom>
            <a:solidFill>
              <a:srgbClr val="E3E3C0"/>
            </a:solidFill>
            <a:ln w="9525">
              <a:noFill/>
              <a:round/>
              <a:headEnd/>
              <a:tailEnd/>
            </a:ln>
          </p:spPr>
          <p:txBody>
            <a:bodyPr/>
            <a:lstStyle/>
            <a:p>
              <a:endParaRPr lang="en-US"/>
            </a:p>
          </p:txBody>
        </p:sp>
        <p:sp>
          <p:nvSpPr>
            <p:cNvPr id="54" name="Freeform 63"/>
            <p:cNvSpPr>
              <a:spLocks/>
            </p:cNvSpPr>
            <p:nvPr/>
          </p:nvSpPr>
          <p:spPr bwMode="auto">
            <a:xfrm>
              <a:off x="4727575" y="4054475"/>
              <a:ext cx="98425" cy="98425"/>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0 w 62"/>
                <a:gd name="T11" fmla="*/ 0 h 62"/>
                <a:gd name="T12" fmla="*/ 0 60000 65536"/>
                <a:gd name="T13" fmla="*/ 0 60000 65536"/>
                <a:gd name="T14" fmla="*/ 0 60000 65536"/>
                <a:gd name="T15" fmla="*/ 0 60000 65536"/>
                <a:gd name="T16" fmla="*/ 0 60000 65536"/>
                <a:gd name="T17" fmla="*/ 0 60000 65536"/>
                <a:gd name="T18" fmla="*/ 0 w 62"/>
                <a:gd name="T19" fmla="*/ 0 h 62"/>
                <a:gd name="T20" fmla="*/ 62 w 62"/>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2" h="62">
                  <a:moveTo>
                    <a:pt x="0" y="0"/>
                  </a:moveTo>
                  <a:lnTo>
                    <a:pt x="62" y="0"/>
                  </a:lnTo>
                  <a:lnTo>
                    <a:pt x="62" y="62"/>
                  </a:lnTo>
                  <a:lnTo>
                    <a:pt x="0" y="62"/>
                  </a:lnTo>
                  <a:lnTo>
                    <a:pt x="0" y="0"/>
                  </a:lnTo>
                </a:path>
              </a:pathLst>
            </a:custGeom>
            <a:noFill/>
            <a:ln w="7938">
              <a:solidFill>
                <a:srgbClr val="424242"/>
              </a:solidFill>
              <a:prstDash val="solid"/>
              <a:round/>
              <a:headEnd/>
              <a:tailEnd/>
            </a:ln>
          </p:spPr>
          <p:txBody>
            <a:bodyPr/>
            <a:lstStyle/>
            <a:p>
              <a:endParaRPr lang="en-US"/>
            </a:p>
          </p:txBody>
        </p:sp>
        <p:sp>
          <p:nvSpPr>
            <p:cNvPr id="55" name="Rectangle 64"/>
            <p:cNvSpPr>
              <a:spLocks noChangeArrowheads="1"/>
            </p:cNvSpPr>
            <p:nvPr/>
          </p:nvSpPr>
          <p:spPr bwMode="auto">
            <a:xfrm>
              <a:off x="4470400" y="4116387"/>
              <a:ext cx="200025" cy="122238"/>
            </a:xfrm>
            <a:prstGeom prst="rect">
              <a:avLst/>
            </a:prstGeom>
            <a:noFill/>
            <a:ln w="9525">
              <a:noFill/>
              <a:miter lim="800000"/>
              <a:headEnd/>
              <a:tailEnd/>
            </a:ln>
          </p:spPr>
          <p:txBody>
            <a:bodyPr wrap="none" lIns="0" tIns="0" rIns="0" bIns="0">
              <a:spAutoFit/>
            </a:bodyPr>
            <a:lstStyle/>
            <a:p>
              <a:pPr eaLnBrk="0" hangingPunct="0"/>
              <a:r>
                <a:rPr lang="en-GB" sz="800">
                  <a:solidFill>
                    <a:srgbClr val="000000"/>
                  </a:solidFill>
                  <a:ea typeface="MS PGothic" pitchFamily="34" charset="-128"/>
                </a:rPr>
                <a:t>out1</a:t>
              </a:r>
              <a:endParaRPr lang="en-GB" sz="2800">
                <a:ea typeface="MS PGothic" pitchFamily="34" charset="-128"/>
              </a:endParaRPr>
            </a:p>
          </p:txBody>
        </p:sp>
        <p:sp>
          <p:nvSpPr>
            <p:cNvPr id="56" name="Freeform 65"/>
            <p:cNvSpPr>
              <a:spLocks/>
            </p:cNvSpPr>
            <p:nvPr/>
          </p:nvSpPr>
          <p:spPr bwMode="auto">
            <a:xfrm>
              <a:off x="4489450" y="3773487"/>
              <a:ext cx="98425" cy="100013"/>
            </a:xfrm>
            <a:custGeom>
              <a:avLst/>
              <a:gdLst>
                <a:gd name="T0" fmla="*/ 0 w 62"/>
                <a:gd name="T1" fmla="*/ 0 h 63"/>
                <a:gd name="T2" fmla="*/ 62 w 62"/>
                <a:gd name="T3" fmla="*/ 0 h 63"/>
                <a:gd name="T4" fmla="*/ 62 w 62"/>
                <a:gd name="T5" fmla="*/ 63 h 63"/>
                <a:gd name="T6" fmla="*/ 0 w 62"/>
                <a:gd name="T7" fmla="*/ 63 h 63"/>
                <a:gd name="T8" fmla="*/ 0 w 62"/>
                <a:gd name="T9" fmla="*/ 0 h 63"/>
                <a:gd name="T10" fmla="*/ 0 w 62"/>
                <a:gd name="T11" fmla="*/ 0 h 63"/>
                <a:gd name="T12" fmla="*/ 0 60000 65536"/>
                <a:gd name="T13" fmla="*/ 0 60000 65536"/>
                <a:gd name="T14" fmla="*/ 0 60000 65536"/>
                <a:gd name="T15" fmla="*/ 0 60000 65536"/>
                <a:gd name="T16" fmla="*/ 0 60000 65536"/>
                <a:gd name="T17" fmla="*/ 0 60000 65536"/>
                <a:gd name="T18" fmla="*/ 0 w 62"/>
                <a:gd name="T19" fmla="*/ 0 h 63"/>
                <a:gd name="T20" fmla="*/ 62 w 62"/>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62" h="63">
                  <a:moveTo>
                    <a:pt x="0" y="0"/>
                  </a:moveTo>
                  <a:lnTo>
                    <a:pt x="62" y="0"/>
                  </a:lnTo>
                  <a:lnTo>
                    <a:pt x="62" y="63"/>
                  </a:lnTo>
                  <a:lnTo>
                    <a:pt x="0" y="63"/>
                  </a:lnTo>
                  <a:lnTo>
                    <a:pt x="0" y="0"/>
                  </a:lnTo>
                  <a:close/>
                </a:path>
              </a:pathLst>
            </a:custGeom>
            <a:solidFill>
              <a:srgbClr val="E3E3C0"/>
            </a:solidFill>
            <a:ln w="9525">
              <a:noFill/>
              <a:round/>
              <a:headEnd/>
              <a:tailEnd/>
            </a:ln>
          </p:spPr>
          <p:txBody>
            <a:bodyPr/>
            <a:lstStyle/>
            <a:p>
              <a:endParaRPr lang="en-US"/>
            </a:p>
          </p:txBody>
        </p:sp>
        <p:sp>
          <p:nvSpPr>
            <p:cNvPr id="57" name="Freeform 66"/>
            <p:cNvSpPr>
              <a:spLocks/>
            </p:cNvSpPr>
            <p:nvPr/>
          </p:nvSpPr>
          <p:spPr bwMode="auto">
            <a:xfrm>
              <a:off x="4489450" y="3773487"/>
              <a:ext cx="98425" cy="100013"/>
            </a:xfrm>
            <a:custGeom>
              <a:avLst/>
              <a:gdLst>
                <a:gd name="T0" fmla="*/ 0 w 62"/>
                <a:gd name="T1" fmla="*/ 0 h 63"/>
                <a:gd name="T2" fmla="*/ 62 w 62"/>
                <a:gd name="T3" fmla="*/ 0 h 63"/>
                <a:gd name="T4" fmla="*/ 62 w 62"/>
                <a:gd name="T5" fmla="*/ 63 h 63"/>
                <a:gd name="T6" fmla="*/ 0 w 62"/>
                <a:gd name="T7" fmla="*/ 63 h 63"/>
                <a:gd name="T8" fmla="*/ 0 w 62"/>
                <a:gd name="T9" fmla="*/ 0 h 63"/>
                <a:gd name="T10" fmla="*/ 0 w 62"/>
                <a:gd name="T11" fmla="*/ 0 h 63"/>
                <a:gd name="T12" fmla="*/ 0 60000 65536"/>
                <a:gd name="T13" fmla="*/ 0 60000 65536"/>
                <a:gd name="T14" fmla="*/ 0 60000 65536"/>
                <a:gd name="T15" fmla="*/ 0 60000 65536"/>
                <a:gd name="T16" fmla="*/ 0 60000 65536"/>
                <a:gd name="T17" fmla="*/ 0 60000 65536"/>
                <a:gd name="T18" fmla="*/ 0 w 62"/>
                <a:gd name="T19" fmla="*/ 0 h 63"/>
                <a:gd name="T20" fmla="*/ 62 w 62"/>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62" h="63">
                  <a:moveTo>
                    <a:pt x="0" y="0"/>
                  </a:moveTo>
                  <a:lnTo>
                    <a:pt x="62" y="0"/>
                  </a:lnTo>
                  <a:lnTo>
                    <a:pt x="62" y="63"/>
                  </a:lnTo>
                  <a:lnTo>
                    <a:pt x="0" y="63"/>
                  </a:lnTo>
                  <a:lnTo>
                    <a:pt x="0" y="0"/>
                  </a:lnTo>
                </a:path>
              </a:pathLst>
            </a:custGeom>
            <a:noFill/>
            <a:ln w="7938">
              <a:solidFill>
                <a:srgbClr val="424242"/>
              </a:solidFill>
              <a:prstDash val="solid"/>
              <a:round/>
              <a:headEnd/>
              <a:tailEnd/>
            </a:ln>
          </p:spPr>
          <p:txBody>
            <a:bodyPr/>
            <a:lstStyle/>
            <a:p>
              <a:endParaRPr lang="en-US"/>
            </a:p>
          </p:txBody>
        </p:sp>
        <p:sp>
          <p:nvSpPr>
            <p:cNvPr id="58" name="Rectangle 67"/>
            <p:cNvSpPr>
              <a:spLocks noChangeArrowheads="1"/>
            </p:cNvSpPr>
            <p:nvPr/>
          </p:nvSpPr>
          <p:spPr bwMode="auto">
            <a:xfrm>
              <a:off x="4302125" y="3657600"/>
              <a:ext cx="136525" cy="122237"/>
            </a:xfrm>
            <a:prstGeom prst="rect">
              <a:avLst/>
            </a:prstGeom>
            <a:noFill/>
            <a:ln w="9525">
              <a:noFill/>
              <a:miter lim="800000"/>
              <a:headEnd/>
              <a:tailEnd/>
            </a:ln>
          </p:spPr>
          <p:txBody>
            <a:bodyPr wrap="none" lIns="0" tIns="0" rIns="0" bIns="0">
              <a:spAutoFit/>
            </a:bodyPr>
            <a:lstStyle/>
            <a:p>
              <a:pPr eaLnBrk="0" hangingPunct="0"/>
              <a:r>
                <a:rPr lang="en-GB" sz="800">
                  <a:solidFill>
                    <a:srgbClr val="000000"/>
                  </a:solidFill>
                  <a:ea typeface="MS PGothic" pitchFamily="34" charset="-128"/>
                </a:rPr>
                <a:t>in1</a:t>
              </a:r>
              <a:endParaRPr lang="en-GB" sz="2800">
                <a:ea typeface="MS PGothic" pitchFamily="34" charset="-128"/>
              </a:endParaRPr>
            </a:p>
          </p:txBody>
        </p:sp>
        <p:sp>
          <p:nvSpPr>
            <p:cNvPr id="59" name="Freeform 68"/>
            <p:cNvSpPr>
              <a:spLocks/>
            </p:cNvSpPr>
            <p:nvPr/>
          </p:nvSpPr>
          <p:spPr bwMode="auto">
            <a:xfrm>
              <a:off x="5715000" y="3897312"/>
              <a:ext cx="822325" cy="180975"/>
            </a:xfrm>
            <a:custGeom>
              <a:avLst/>
              <a:gdLst>
                <a:gd name="T0" fmla="*/ 0 w 518"/>
                <a:gd name="T1" fmla="*/ 47 h 114"/>
                <a:gd name="T2" fmla="*/ 0 w 518"/>
                <a:gd name="T3" fmla="*/ 68 h 114"/>
                <a:gd name="T4" fmla="*/ 5 w 518"/>
                <a:gd name="T5" fmla="*/ 88 h 114"/>
                <a:gd name="T6" fmla="*/ 15 w 518"/>
                <a:gd name="T7" fmla="*/ 99 h 114"/>
                <a:gd name="T8" fmla="*/ 31 w 518"/>
                <a:gd name="T9" fmla="*/ 109 h 114"/>
                <a:gd name="T10" fmla="*/ 47 w 518"/>
                <a:gd name="T11" fmla="*/ 114 h 114"/>
                <a:gd name="T12" fmla="*/ 472 w 518"/>
                <a:gd name="T13" fmla="*/ 114 h 114"/>
                <a:gd name="T14" fmla="*/ 492 w 518"/>
                <a:gd name="T15" fmla="*/ 109 h 114"/>
                <a:gd name="T16" fmla="*/ 503 w 518"/>
                <a:gd name="T17" fmla="*/ 99 h 114"/>
                <a:gd name="T18" fmla="*/ 513 w 518"/>
                <a:gd name="T19" fmla="*/ 88 h 114"/>
                <a:gd name="T20" fmla="*/ 518 w 518"/>
                <a:gd name="T21" fmla="*/ 68 h 114"/>
                <a:gd name="T22" fmla="*/ 518 w 518"/>
                <a:gd name="T23" fmla="*/ 47 h 114"/>
                <a:gd name="T24" fmla="*/ 513 w 518"/>
                <a:gd name="T25" fmla="*/ 31 h 114"/>
                <a:gd name="T26" fmla="*/ 503 w 518"/>
                <a:gd name="T27" fmla="*/ 16 h 114"/>
                <a:gd name="T28" fmla="*/ 492 w 518"/>
                <a:gd name="T29" fmla="*/ 5 h 114"/>
                <a:gd name="T30" fmla="*/ 472 w 518"/>
                <a:gd name="T31" fmla="*/ 0 h 114"/>
                <a:gd name="T32" fmla="*/ 47 w 518"/>
                <a:gd name="T33" fmla="*/ 0 h 114"/>
                <a:gd name="T34" fmla="*/ 31 w 518"/>
                <a:gd name="T35" fmla="*/ 5 h 114"/>
                <a:gd name="T36" fmla="*/ 15 w 518"/>
                <a:gd name="T37" fmla="*/ 16 h 114"/>
                <a:gd name="T38" fmla="*/ 5 w 518"/>
                <a:gd name="T39" fmla="*/ 31 h 114"/>
                <a:gd name="T40" fmla="*/ 0 w 518"/>
                <a:gd name="T41" fmla="*/ 47 h 114"/>
                <a:gd name="T42" fmla="*/ 0 w 518"/>
                <a:gd name="T43" fmla="*/ 47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8"/>
                <a:gd name="T67" fmla="*/ 0 h 114"/>
                <a:gd name="T68" fmla="*/ 518 w 518"/>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8" h="114">
                  <a:moveTo>
                    <a:pt x="0" y="47"/>
                  </a:moveTo>
                  <a:lnTo>
                    <a:pt x="0" y="68"/>
                  </a:lnTo>
                  <a:lnTo>
                    <a:pt x="5" y="88"/>
                  </a:lnTo>
                  <a:lnTo>
                    <a:pt x="15" y="99"/>
                  </a:lnTo>
                  <a:lnTo>
                    <a:pt x="31" y="109"/>
                  </a:lnTo>
                  <a:lnTo>
                    <a:pt x="47" y="114"/>
                  </a:lnTo>
                  <a:lnTo>
                    <a:pt x="472" y="114"/>
                  </a:lnTo>
                  <a:lnTo>
                    <a:pt x="492" y="109"/>
                  </a:lnTo>
                  <a:lnTo>
                    <a:pt x="503" y="99"/>
                  </a:lnTo>
                  <a:lnTo>
                    <a:pt x="513" y="88"/>
                  </a:lnTo>
                  <a:lnTo>
                    <a:pt x="518" y="68"/>
                  </a:lnTo>
                  <a:lnTo>
                    <a:pt x="518" y="47"/>
                  </a:lnTo>
                  <a:lnTo>
                    <a:pt x="513" y="31"/>
                  </a:lnTo>
                  <a:lnTo>
                    <a:pt x="503" y="16"/>
                  </a:lnTo>
                  <a:lnTo>
                    <a:pt x="492" y="5"/>
                  </a:lnTo>
                  <a:lnTo>
                    <a:pt x="472" y="0"/>
                  </a:lnTo>
                  <a:lnTo>
                    <a:pt x="47" y="0"/>
                  </a:lnTo>
                  <a:lnTo>
                    <a:pt x="31" y="5"/>
                  </a:lnTo>
                  <a:lnTo>
                    <a:pt x="15" y="16"/>
                  </a:lnTo>
                  <a:lnTo>
                    <a:pt x="5" y="31"/>
                  </a:lnTo>
                  <a:lnTo>
                    <a:pt x="0" y="47"/>
                  </a:lnTo>
                  <a:close/>
                </a:path>
              </a:pathLst>
            </a:custGeom>
            <a:solidFill>
              <a:srgbClr val="B2B2B2"/>
            </a:solidFill>
            <a:ln w="9525">
              <a:noFill/>
              <a:round/>
              <a:headEnd/>
              <a:tailEnd/>
            </a:ln>
          </p:spPr>
          <p:txBody>
            <a:bodyPr/>
            <a:lstStyle/>
            <a:p>
              <a:endParaRPr lang="en-US"/>
            </a:p>
          </p:txBody>
        </p:sp>
        <p:sp>
          <p:nvSpPr>
            <p:cNvPr id="60" name="Freeform 69"/>
            <p:cNvSpPr>
              <a:spLocks/>
            </p:cNvSpPr>
            <p:nvPr/>
          </p:nvSpPr>
          <p:spPr bwMode="auto">
            <a:xfrm>
              <a:off x="5689600" y="3873500"/>
              <a:ext cx="823913" cy="180975"/>
            </a:xfrm>
            <a:custGeom>
              <a:avLst/>
              <a:gdLst>
                <a:gd name="T0" fmla="*/ 0 w 519"/>
                <a:gd name="T1" fmla="*/ 46 h 114"/>
                <a:gd name="T2" fmla="*/ 0 w 519"/>
                <a:gd name="T3" fmla="*/ 67 h 114"/>
                <a:gd name="T4" fmla="*/ 6 w 519"/>
                <a:gd name="T5" fmla="*/ 88 h 114"/>
                <a:gd name="T6" fmla="*/ 16 w 519"/>
                <a:gd name="T7" fmla="*/ 98 h 114"/>
                <a:gd name="T8" fmla="*/ 31 w 519"/>
                <a:gd name="T9" fmla="*/ 108 h 114"/>
                <a:gd name="T10" fmla="*/ 47 w 519"/>
                <a:gd name="T11" fmla="*/ 114 h 114"/>
                <a:gd name="T12" fmla="*/ 472 w 519"/>
                <a:gd name="T13" fmla="*/ 114 h 114"/>
                <a:gd name="T14" fmla="*/ 493 w 519"/>
                <a:gd name="T15" fmla="*/ 108 h 114"/>
                <a:gd name="T16" fmla="*/ 503 w 519"/>
                <a:gd name="T17" fmla="*/ 98 h 114"/>
                <a:gd name="T18" fmla="*/ 514 w 519"/>
                <a:gd name="T19" fmla="*/ 88 h 114"/>
                <a:gd name="T20" fmla="*/ 519 w 519"/>
                <a:gd name="T21" fmla="*/ 67 h 114"/>
                <a:gd name="T22" fmla="*/ 519 w 519"/>
                <a:gd name="T23" fmla="*/ 46 h 114"/>
                <a:gd name="T24" fmla="*/ 514 w 519"/>
                <a:gd name="T25" fmla="*/ 31 h 114"/>
                <a:gd name="T26" fmla="*/ 503 w 519"/>
                <a:gd name="T27" fmla="*/ 15 h 114"/>
                <a:gd name="T28" fmla="*/ 493 w 519"/>
                <a:gd name="T29" fmla="*/ 5 h 114"/>
                <a:gd name="T30" fmla="*/ 472 w 519"/>
                <a:gd name="T31" fmla="*/ 0 h 114"/>
                <a:gd name="T32" fmla="*/ 47 w 519"/>
                <a:gd name="T33" fmla="*/ 0 h 114"/>
                <a:gd name="T34" fmla="*/ 31 w 519"/>
                <a:gd name="T35" fmla="*/ 5 h 114"/>
                <a:gd name="T36" fmla="*/ 16 w 519"/>
                <a:gd name="T37" fmla="*/ 15 h 114"/>
                <a:gd name="T38" fmla="*/ 6 w 519"/>
                <a:gd name="T39" fmla="*/ 31 h 114"/>
                <a:gd name="T40" fmla="*/ 0 w 519"/>
                <a:gd name="T41" fmla="*/ 46 h 114"/>
                <a:gd name="T42" fmla="*/ 0 w 519"/>
                <a:gd name="T43" fmla="*/ 46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9"/>
                <a:gd name="T67" fmla="*/ 0 h 114"/>
                <a:gd name="T68" fmla="*/ 519 w 519"/>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9" h="114">
                  <a:moveTo>
                    <a:pt x="0" y="46"/>
                  </a:moveTo>
                  <a:lnTo>
                    <a:pt x="0" y="67"/>
                  </a:lnTo>
                  <a:lnTo>
                    <a:pt x="6" y="88"/>
                  </a:lnTo>
                  <a:lnTo>
                    <a:pt x="16" y="98"/>
                  </a:lnTo>
                  <a:lnTo>
                    <a:pt x="31" y="108"/>
                  </a:lnTo>
                  <a:lnTo>
                    <a:pt x="47" y="114"/>
                  </a:lnTo>
                  <a:lnTo>
                    <a:pt x="472" y="114"/>
                  </a:lnTo>
                  <a:lnTo>
                    <a:pt x="493" y="108"/>
                  </a:lnTo>
                  <a:lnTo>
                    <a:pt x="503" y="98"/>
                  </a:lnTo>
                  <a:lnTo>
                    <a:pt x="514" y="88"/>
                  </a:lnTo>
                  <a:lnTo>
                    <a:pt x="519" y="67"/>
                  </a:lnTo>
                  <a:lnTo>
                    <a:pt x="519" y="46"/>
                  </a:lnTo>
                  <a:lnTo>
                    <a:pt x="514" y="31"/>
                  </a:lnTo>
                  <a:lnTo>
                    <a:pt x="503" y="15"/>
                  </a:lnTo>
                  <a:lnTo>
                    <a:pt x="493" y="5"/>
                  </a:lnTo>
                  <a:lnTo>
                    <a:pt x="472" y="0"/>
                  </a:lnTo>
                  <a:lnTo>
                    <a:pt x="47" y="0"/>
                  </a:lnTo>
                  <a:lnTo>
                    <a:pt x="31" y="5"/>
                  </a:lnTo>
                  <a:lnTo>
                    <a:pt x="16" y="15"/>
                  </a:lnTo>
                  <a:lnTo>
                    <a:pt x="6" y="31"/>
                  </a:lnTo>
                  <a:lnTo>
                    <a:pt x="0" y="46"/>
                  </a:lnTo>
                  <a:close/>
                </a:path>
              </a:pathLst>
            </a:custGeom>
            <a:solidFill>
              <a:srgbClr val="E1E1C3"/>
            </a:solidFill>
            <a:ln w="9525">
              <a:noFill/>
              <a:round/>
              <a:headEnd/>
              <a:tailEnd/>
            </a:ln>
          </p:spPr>
          <p:txBody>
            <a:bodyPr/>
            <a:lstStyle/>
            <a:p>
              <a:endParaRPr lang="en-US"/>
            </a:p>
          </p:txBody>
        </p:sp>
        <p:sp>
          <p:nvSpPr>
            <p:cNvPr id="61" name="Freeform 70"/>
            <p:cNvSpPr>
              <a:spLocks/>
            </p:cNvSpPr>
            <p:nvPr/>
          </p:nvSpPr>
          <p:spPr bwMode="auto">
            <a:xfrm>
              <a:off x="5689600" y="3873500"/>
              <a:ext cx="823913" cy="180975"/>
            </a:xfrm>
            <a:custGeom>
              <a:avLst/>
              <a:gdLst>
                <a:gd name="T0" fmla="*/ 0 w 519"/>
                <a:gd name="T1" fmla="*/ 46 h 114"/>
                <a:gd name="T2" fmla="*/ 0 w 519"/>
                <a:gd name="T3" fmla="*/ 67 h 114"/>
                <a:gd name="T4" fmla="*/ 6 w 519"/>
                <a:gd name="T5" fmla="*/ 88 h 114"/>
                <a:gd name="T6" fmla="*/ 16 w 519"/>
                <a:gd name="T7" fmla="*/ 98 h 114"/>
                <a:gd name="T8" fmla="*/ 31 w 519"/>
                <a:gd name="T9" fmla="*/ 108 h 114"/>
                <a:gd name="T10" fmla="*/ 47 w 519"/>
                <a:gd name="T11" fmla="*/ 114 h 114"/>
                <a:gd name="T12" fmla="*/ 472 w 519"/>
                <a:gd name="T13" fmla="*/ 114 h 114"/>
                <a:gd name="T14" fmla="*/ 493 w 519"/>
                <a:gd name="T15" fmla="*/ 108 h 114"/>
                <a:gd name="T16" fmla="*/ 503 w 519"/>
                <a:gd name="T17" fmla="*/ 98 h 114"/>
                <a:gd name="T18" fmla="*/ 514 w 519"/>
                <a:gd name="T19" fmla="*/ 88 h 114"/>
                <a:gd name="T20" fmla="*/ 519 w 519"/>
                <a:gd name="T21" fmla="*/ 67 h 114"/>
                <a:gd name="T22" fmla="*/ 519 w 519"/>
                <a:gd name="T23" fmla="*/ 46 h 114"/>
                <a:gd name="T24" fmla="*/ 514 w 519"/>
                <a:gd name="T25" fmla="*/ 31 h 114"/>
                <a:gd name="T26" fmla="*/ 503 w 519"/>
                <a:gd name="T27" fmla="*/ 15 h 114"/>
                <a:gd name="T28" fmla="*/ 493 w 519"/>
                <a:gd name="T29" fmla="*/ 5 h 114"/>
                <a:gd name="T30" fmla="*/ 472 w 519"/>
                <a:gd name="T31" fmla="*/ 0 h 114"/>
                <a:gd name="T32" fmla="*/ 47 w 519"/>
                <a:gd name="T33" fmla="*/ 0 h 114"/>
                <a:gd name="T34" fmla="*/ 31 w 519"/>
                <a:gd name="T35" fmla="*/ 5 h 114"/>
                <a:gd name="T36" fmla="*/ 16 w 519"/>
                <a:gd name="T37" fmla="*/ 15 h 114"/>
                <a:gd name="T38" fmla="*/ 6 w 519"/>
                <a:gd name="T39" fmla="*/ 31 h 114"/>
                <a:gd name="T40" fmla="*/ 0 w 519"/>
                <a:gd name="T41" fmla="*/ 46 h 114"/>
                <a:gd name="T42" fmla="*/ 0 w 519"/>
                <a:gd name="T43" fmla="*/ 46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9"/>
                <a:gd name="T67" fmla="*/ 0 h 114"/>
                <a:gd name="T68" fmla="*/ 519 w 519"/>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9" h="114">
                  <a:moveTo>
                    <a:pt x="0" y="46"/>
                  </a:moveTo>
                  <a:lnTo>
                    <a:pt x="0" y="67"/>
                  </a:lnTo>
                  <a:lnTo>
                    <a:pt x="6" y="88"/>
                  </a:lnTo>
                  <a:lnTo>
                    <a:pt x="16" y="98"/>
                  </a:lnTo>
                  <a:lnTo>
                    <a:pt x="31" y="108"/>
                  </a:lnTo>
                  <a:lnTo>
                    <a:pt x="47" y="114"/>
                  </a:lnTo>
                  <a:lnTo>
                    <a:pt x="472" y="114"/>
                  </a:lnTo>
                  <a:lnTo>
                    <a:pt x="493" y="108"/>
                  </a:lnTo>
                  <a:lnTo>
                    <a:pt x="503" y="98"/>
                  </a:lnTo>
                  <a:lnTo>
                    <a:pt x="514" y="88"/>
                  </a:lnTo>
                  <a:lnTo>
                    <a:pt x="519" y="67"/>
                  </a:lnTo>
                  <a:lnTo>
                    <a:pt x="519" y="46"/>
                  </a:lnTo>
                  <a:lnTo>
                    <a:pt x="514" y="31"/>
                  </a:lnTo>
                  <a:lnTo>
                    <a:pt x="503" y="15"/>
                  </a:lnTo>
                  <a:lnTo>
                    <a:pt x="493" y="5"/>
                  </a:lnTo>
                  <a:lnTo>
                    <a:pt x="472" y="0"/>
                  </a:lnTo>
                  <a:lnTo>
                    <a:pt x="47" y="0"/>
                  </a:lnTo>
                  <a:lnTo>
                    <a:pt x="31" y="5"/>
                  </a:lnTo>
                  <a:lnTo>
                    <a:pt x="16" y="15"/>
                  </a:lnTo>
                  <a:lnTo>
                    <a:pt x="6" y="31"/>
                  </a:lnTo>
                  <a:lnTo>
                    <a:pt x="0" y="46"/>
                  </a:lnTo>
                </a:path>
              </a:pathLst>
            </a:custGeom>
            <a:noFill/>
            <a:ln w="7938">
              <a:solidFill>
                <a:srgbClr val="99995C"/>
              </a:solidFill>
              <a:prstDash val="solid"/>
              <a:round/>
              <a:headEnd/>
              <a:tailEnd/>
            </a:ln>
          </p:spPr>
          <p:txBody>
            <a:bodyPr/>
            <a:lstStyle/>
            <a:p>
              <a:endParaRPr lang="en-US"/>
            </a:p>
          </p:txBody>
        </p:sp>
        <p:sp>
          <p:nvSpPr>
            <p:cNvPr id="62" name="Rectangle 71"/>
            <p:cNvSpPr>
              <a:spLocks noChangeArrowheads="1"/>
            </p:cNvSpPr>
            <p:nvPr/>
          </p:nvSpPr>
          <p:spPr bwMode="auto">
            <a:xfrm>
              <a:off x="6061075" y="3889375"/>
              <a:ext cx="114300" cy="122237"/>
            </a:xfrm>
            <a:prstGeom prst="rect">
              <a:avLst/>
            </a:prstGeom>
            <a:noFill/>
            <a:ln w="9525">
              <a:noFill/>
              <a:miter lim="800000"/>
              <a:headEnd/>
              <a:tailEnd/>
            </a:ln>
          </p:spPr>
          <p:txBody>
            <a:bodyPr wrap="none" lIns="0" tIns="0" rIns="0" bIns="0">
              <a:spAutoFit/>
            </a:bodyPr>
            <a:lstStyle/>
            <a:p>
              <a:pPr eaLnBrk="0" hangingPunct="0"/>
              <a:r>
                <a:rPr lang="en-GB" sz="800" b="1">
                  <a:solidFill>
                    <a:srgbClr val="000000"/>
                  </a:solidFill>
                  <a:ea typeface="MS PGothic" pitchFamily="34" charset="-128"/>
                </a:rPr>
                <a:t>a4</a:t>
              </a:r>
              <a:endParaRPr lang="en-GB" sz="2800">
                <a:ea typeface="MS PGothic" pitchFamily="34" charset="-128"/>
              </a:endParaRPr>
            </a:p>
          </p:txBody>
        </p:sp>
        <p:sp>
          <p:nvSpPr>
            <p:cNvPr id="63" name="Freeform 72"/>
            <p:cNvSpPr>
              <a:spLocks/>
            </p:cNvSpPr>
            <p:nvPr/>
          </p:nvSpPr>
          <p:spPr bwMode="auto">
            <a:xfrm>
              <a:off x="5994400" y="4054475"/>
              <a:ext cx="98425" cy="98425"/>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0 w 62"/>
                <a:gd name="T11" fmla="*/ 0 h 62"/>
                <a:gd name="T12" fmla="*/ 0 60000 65536"/>
                <a:gd name="T13" fmla="*/ 0 60000 65536"/>
                <a:gd name="T14" fmla="*/ 0 60000 65536"/>
                <a:gd name="T15" fmla="*/ 0 60000 65536"/>
                <a:gd name="T16" fmla="*/ 0 60000 65536"/>
                <a:gd name="T17" fmla="*/ 0 60000 65536"/>
                <a:gd name="T18" fmla="*/ 0 w 62"/>
                <a:gd name="T19" fmla="*/ 0 h 62"/>
                <a:gd name="T20" fmla="*/ 62 w 62"/>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2" h="62">
                  <a:moveTo>
                    <a:pt x="0" y="0"/>
                  </a:moveTo>
                  <a:lnTo>
                    <a:pt x="62" y="0"/>
                  </a:lnTo>
                  <a:lnTo>
                    <a:pt x="62" y="62"/>
                  </a:lnTo>
                  <a:lnTo>
                    <a:pt x="0" y="62"/>
                  </a:lnTo>
                  <a:lnTo>
                    <a:pt x="0" y="0"/>
                  </a:lnTo>
                  <a:close/>
                </a:path>
              </a:pathLst>
            </a:custGeom>
            <a:solidFill>
              <a:srgbClr val="E3E3C0"/>
            </a:solidFill>
            <a:ln w="9525">
              <a:noFill/>
              <a:round/>
              <a:headEnd/>
              <a:tailEnd/>
            </a:ln>
          </p:spPr>
          <p:txBody>
            <a:bodyPr/>
            <a:lstStyle/>
            <a:p>
              <a:endParaRPr lang="en-US"/>
            </a:p>
          </p:txBody>
        </p:sp>
        <p:sp>
          <p:nvSpPr>
            <p:cNvPr id="64" name="Freeform 73"/>
            <p:cNvSpPr>
              <a:spLocks/>
            </p:cNvSpPr>
            <p:nvPr/>
          </p:nvSpPr>
          <p:spPr bwMode="auto">
            <a:xfrm>
              <a:off x="5994400" y="4054475"/>
              <a:ext cx="98425" cy="98425"/>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0 w 62"/>
                <a:gd name="T11" fmla="*/ 0 h 62"/>
                <a:gd name="T12" fmla="*/ 0 60000 65536"/>
                <a:gd name="T13" fmla="*/ 0 60000 65536"/>
                <a:gd name="T14" fmla="*/ 0 60000 65536"/>
                <a:gd name="T15" fmla="*/ 0 60000 65536"/>
                <a:gd name="T16" fmla="*/ 0 60000 65536"/>
                <a:gd name="T17" fmla="*/ 0 60000 65536"/>
                <a:gd name="T18" fmla="*/ 0 w 62"/>
                <a:gd name="T19" fmla="*/ 0 h 62"/>
                <a:gd name="T20" fmla="*/ 62 w 62"/>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62" h="62">
                  <a:moveTo>
                    <a:pt x="0" y="0"/>
                  </a:moveTo>
                  <a:lnTo>
                    <a:pt x="62" y="0"/>
                  </a:lnTo>
                  <a:lnTo>
                    <a:pt x="62" y="62"/>
                  </a:lnTo>
                  <a:lnTo>
                    <a:pt x="0" y="62"/>
                  </a:lnTo>
                  <a:lnTo>
                    <a:pt x="0" y="0"/>
                  </a:lnTo>
                </a:path>
              </a:pathLst>
            </a:custGeom>
            <a:noFill/>
            <a:ln w="7938">
              <a:solidFill>
                <a:srgbClr val="424242"/>
              </a:solidFill>
              <a:prstDash val="solid"/>
              <a:round/>
              <a:headEnd/>
              <a:tailEnd/>
            </a:ln>
          </p:spPr>
          <p:txBody>
            <a:bodyPr/>
            <a:lstStyle/>
            <a:p>
              <a:endParaRPr lang="en-US"/>
            </a:p>
          </p:txBody>
        </p:sp>
        <p:sp>
          <p:nvSpPr>
            <p:cNvPr id="65" name="Rectangle 74"/>
            <p:cNvSpPr>
              <a:spLocks noChangeArrowheads="1"/>
            </p:cNvSpPr>
            <p:nvPr/>
          </p:nvSpPr>
          <p:spPr bwMode="auto">
            <a:xfrm>
              <a:off x="6183313" y="4103687"/>
              <a:ext cx="200025" cy="122238"/>
            </a:xfrm>
            <a:prstGeom prst="rect">
              <a:avLst/>
            </a:prstGeom>
            <a:noFill/>
            <a:ln w="9525">
              <a:noFill/>
              <a:miter lim="800000"/>
              <a:headEnd/>
              <a:tailEnd/>
            </a:ln>
          </p:spPr>
          <p:txBody>
            <a:bodyPr wrap="none" lIns="0" tIns="0" rIns="0" bIns="0">
              <a:spAutoFit/>
            </a:bodyPr>
            <a:lstStyle/>
            <a:p>
              <a:pPr eaLnBrk="0" hangingPunct="0"/>
              <a:r>
                <a:rPr lang="en-GB" sz="800">
                  <a:solidFill>
                    <a:srgbClr val="000000"/>
                  </a:solidFill>
                  <a:ea typeface="MS PGothic" pitchFamily="34" charset="-128"/>
                </a:rPr>
                <a:t>out1</a:t>
              </a:r>
              <a:endParaRPr lang="en-GB" sz="2800">
                <a:ea typeface="MS PGothic" pitchFamily="34" charset="-128"/>
              </a:endParaRPr>
            </a:p>
          </p:txBody>
        </p:sp>
        <p:sp>
          <p:nvSpPr>
            <p:cNvPr id="66" name="Freeform 75"/>
            <p:cNvSpPr>
              <a:spLocks/>
            </p:cNvSpPr>
            <p:nvPr/>
          </p:nvSpPr>
          <p:spPr bwMode="auto">
            <a:xfrm>
              <a:off x="4879975" y="5011737"/>
              <a:ext cx="100013" cy="100013"/>
            </a:xfrm>
            <a:custGeom>
              <a:avLst/>
              <a:gdLst>
                <a:gd name="T0" fmla="*/ 0 w 63"/>
                <a:gd name="T1" fmla="*/ 0 h 63"/>
                <a:gd name="T2" fmla="*/ 63 w 63"/>
                <a:gd name="T3" fmla="*/ 0 h 63"/>
                <a:gd name="T4" fmla="*/ 63 w 63"/>
                <a:gd name="T5" fmla="*/ 63 h 63"/>
                <a:gd name="T6" fmla="*/ 0 w 63"/>
                <a:gd name="T7" fmla="*/ 63 h 63"/>
                <a:gd name="T8" fmla="*/ 0 w 63"/>
                <a:gd name="T9" fmla="*/ 0 h 63"/>
                <a:gd name="T10" fmla="*/ 0 w 63"/>
                <a:gd name="T11" fmla="*/ 0 h 63"/>
                <a:gd name="T12" fmla="*/ 0 60000 65536"/>
                <a:gd name="T13" fmla="*/ 0 60000 65536"/>
                <a:gd name="T14" fmla="*/ 0 60000 65536"/>
                <a:gd name="T15" fmla="*/ 0 60000 65536"/>
                <a:gd name="T16" fmla="*/ 0 60000 65536"/>
                <a:gd name="T17" fmla="*/ 0 60000 65536"/>
                <a:gd name="T18" fmla="*/ 0 w 63"/>
                <a:gd name="T19" fmla="*/ 0 h 63"/>
                <a:gd name="T20" fmla="*/ 63 w 63"/>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63" h="63">
                  <a:moveTo>
                    <a:pt x="0" y="0"/>
                  </a:moveTo>
                  <a:lnTo>
                    <a:pt x="63" y="0"/>
                  </a:lnTo>
                  <a:lnTo>
                    <a:pt x="63" y="63"/>
                  </a:lnTo>
                  <a:lnTo>
                    <a:pt x="0" y="63"/>
                  </a:lnTo>
                  <a:lnTo>
                    <a:pt x="0" y="0"/>
                  </a:lnTo>
                  <a:close/>
                </a:path>
              </a:pathLst>
            </a:custGeom>
            <a:solidFill>
              <a:srgbClr val="E3E3C0"/>
            </a:solidFill>
            <a:ln w="9525">
              <a:noFill/>
              <a:round/>
              <a:headEnd/>
              <a:tailEnd/>
            </a:ln>
          </p:spPr>
          <p:txBody>
            <a:bodyPr/>
            <a:lstStyle/>
            <a:p>
              <a:endParaRPr lang="en-US"/>
            </a:p>
          </p:txBody>
        </p:sp>
        <p:sp>
          <p:nvSpPr>
            <p:cNvPr id="67" name="Freeform 76"/>
            <p:cNvSpPr>
              <a:spLocks/>
            </p:cNvSpPr>
            <p:nvPr/>
          </p:nvSpPr>
          <p:spPr bwMode="auto">
            <a:xfrm>
              <a:off x="4879975" y="5005387"/>
              <a:ext cx="100013" cy="100013"/>
            </a:xfrm>
            <a:custGeom>
              <a:avLst/>
              <a:gdLst>
                <a:gd name="T0" fmla="*/ 0 w 63"/>
                <a:gd name="T1" fmla="*/ 0 h 63"/>
                <a:gd name="T2" fmla="*/ 63 w 63"/>
                <a:gd name="T3" fmla="*/ 0 h 63"/>
                <a:gd name="T4" fmla="*/ 63 w 63"/>
                <a:gd name="T5" fmla="*/ 63 h 63"/>
                <a:gd name="T6" fmla="*/ 0 w 63"/>
                <a:gd name="T7" fmla="*/ 63 h 63"/>
                <a:gd name="T8" fmla="*/ 0 w 63"/>
                <a:gd name="T9" fmla="*/ 0 h 63"/>
                <a:gd name="T10" fmla="*/ 0 w 63"/>
                <a:gd name="T11" fmla="*/ 0 h 63"/>
                <a:gd name="T12" fmla="*/ 0 60000 65536"/>
                <a:gd name="T13" fmla="*/ 0 60000 65536"/>
                <a:gd name="T14" fmla="*/ 0 60000 65536"/>
                <a:gd name="T15" fmla="*/ 0 60000 65536"/>
                <a:gd name="T16" fmla="*/ 0 60000 65536"/>
                <a:gd name="T17" fmla="*/ 0 60000 65536"/>
                <a:gd name="T18" fmla="*/ 0 w 63"/>
                <a:gd name="T19" fmla="*/ 0 h 63"/>
                <a:gd name="T20" fmla="*/ 63 w 63"/>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63" h="63">
                  <a:moveTo>
                    <a:pt x="0" y="0"/>
                  </a:moveTo>
                  <a:lnTo>
                    <a:pt x="63" y="0"/>
                  </a:lnTo>
                  <a:lnTo>
                    <a:pt x="63" y="63"/>
                  </a:lnTo>
                  <a:lnTo>
                    <a:pt x="0" y="63"/>
                  </a:lnTo>
                  <a:lnTo>
                    <a:pt x="0" y="0"/>
                  </a:lnTo>
                </a:path>
              </a:pathLst>
            </a:custGeom>
            <a:noFill/>
            <a:ln w="7938">
              <a:solidFill>
                <a:srgbClr val="424242"/>
              </a:solidFill>
              <a:prstDash val="solid"/>
              <a:round/>
              <a:headEnd/>
              <a:tailEnd/>
            </a:ln>
          </p:spPr>
          <p:txBody>
            <a:bodyPr/>
            <a:lstStyle/>
            <a:p>
              <a:endParaRPr lang="en-US"/>
            </a:p>
          </p:txBody>
        </p:sp>
        <p:sp>
          <p:nvSpPr>
            <p:cNvPr id="68" name="Rectangle 77"/>
            <p:cNvSpPr>
              <a:spLocks noChangeArrowheads="1"/>
            </p:cNvSpPr>
            <p:nvPr/>
          </p:nvSpPr>
          <p:spPr bwMode="auto">
            <a:xfrm>
              <a:off x="4867275" y="4868862"/>
              <a:ext cx="136525" cy="122238"/>
            </a:xfrm>
            <a:prstGeom prst="rect">
              <a:avLst/>
            </a:prstGeom>
            <a:noFill/>
            <a:ln w="9525">
              <a:noFill/>
              <a:miter lim="800000"/>
              <a:headEnd/>
              <a:tailEnd/>
            </a:ln>
          </p:spPr>
          <p:txBody>
            <a:bodyPr wrap="none" lIns="0" tIns="0" rIns="0" bIns="0">
              <a:spAutoFit/>
            </a:bodyPr>
            <a:lstStyle/>
            <a:p>
              <a:pPr eaLnBrk="0" hangingPunct="0"/>
              <a:r>
                <a:rPr lang="en-GB" sz="800">
                  <a:solidFill>
                    <a:srgbClr val="000000"/>
                  </a:solidFill>
                  <a:ea typeface="MS PGothic" pitchFamily="34" charset="-128"/>
                </a:rPr>
                <a:t>in2</a:t>
              </a:r>
              <a:endParaRPr lang="en-GB" sz="2800">
                <a:ea typeface="MS PGothic" pitchFamily="34" charset="-128"/>
              </a:endParaRPr>
            </a:p>
          </p:txBody>
        </p:sp>
        <p:sp>
          <p:nvSpPr>
            <p:cNvPr id="69" name="Freeform 78"/>
            <p:cNvSpPr>
              <a:spLocks/>
            </p:cNvSpPr>
            <p:nvPr/>
          </p:nvSpPr>
          <p:spPr bwMode="auto">
            <a:xfrm>
              <a:off x="4192588" y="2087562"/>
              <a:ext cx="633412" cy="57150"/>
            </a:xfrm>
            <a:custGeom>
              <a:avLst/>
              <a:gdLst>
                <a:gd name="T0" fmla="*/ 0 w 399"/>
                <a:gd name="T1" fmla="*/ 0 h 36"/>
                <a:gd name="T2" fmla="*/ 399 w 399"/>
                <a:gd name="T3" fmla="*/ 0 h 36"/>
                <a:gd name="T4" fmla="*/ 399 w 399"/>
                <a:gd name="T5" fmla="*/ 36 h 36"/>
                <a:gd name="T6" fmla="*/ 0 w 399"/>
                <a:gd name="T7" fmla="*/ 36 h 36"/>
                <a:gd name="T8" fmla="*/ 0 w 399"/>
                <a:gd name="T9" fmla="*/ 0 h 36"/>
                <a:gd name="T10" fmla="*/ 0 w 399"/>
                <a:gd name="T11" fmla="*/ 0 h 36"/>
                <a:gd name="T12" fmla="*/ 0 60000 65536"/>
                <a:gd name="T13" fmla="*/ 0 60000 65536"/>
                <a:gd name="T14" fmla="*/ 0 60000 65536"/>
                <a:gd name="T15" fmla="*/ 0 60000 65536"/>
                <a:gd name="T16" fmla="*/ 0 60000 65536"/>
                <a:gd name="T17" fmla="*/ 0 60000 65536"/>
                <a:gd name="T18" fmla="*/ 0 w 399"/>
                <a:gd name="T19" fmla="*/ 0 h 36"/>
                <a:gd name="T20" fmla="*/ 399 w 399"/>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99" h="36">
                  <a:moveTo>
                    <a:pt x="0" y="0"/>
                  </a:moveTo>
                  <a:lnTo>
                    <a:pt x="399" y="0"/>
                  </a:lnTo>
                  <a:lnTo>
                    <a:pt x="399" y="36"/>
                  </a:lnTo>
                  <a:lnTo>
                    <a:pt x="0" y="36"/>
                  </a:lnTo>
                  <a:lnTo>
                    <a:pt x="0" y="0"/>
                  </a:lnTo>
                  <a:close/>
                </a:path>
              </a:pathLst>
            </a:custGeom>
            <a:solidFill>
              <a:srgbClr val="424242"/>
            </a:solidFill>
            <a:ln w="9525">
              <a:noFill/>
              <a:round/>
              <a:headEnd/>
              <a:tailEnd/>
            </a:ln>
          </p:spPr>
          <p:txBody>
            <a:bodyPr/>
            <a:lstStyle/>
            <a:p>
              <a:endParaRPr lang="en-US"/>
            </a:p>
          </p:txBody>
        </p:sp>
        <p:sp>
          <p:nvSpPr>
            <p:cNvPr id="70" name="Freeform 79"/>
            <p:cNvSpPr>
              <a:spLocks/>
            </p:cNvSpPr>
            <p:nvPr/>
          </p:nvSpPr>
          <p:spPr bwMode="auto">
            <a:xfrm>
              <a:off x="4192588" y="2087562"/>
              <a:ext cx="633412" cy="57150"/>
            </a:xfrm>
            <a:custGeom>
              <a:avLst/>
              <a:gdLst>
                <a:gd name="T0" fmla="*/ 0 w 399"/>
                <a:gd name="T1" fmla="*/ 0 h 36"/>
                <a:gd name="T2" fmla="*/ 399 w 399"/>
                <a:gd name="T3" fmla="*/ 0 h 36"/>
                <a:gd name="T4" fmla="*/ 399 w 399"/>
                <a:gd name="T5" fmla="*/ 36 h 36"/>
                <a:gd name="T6" fmla="*/ 0 w 399"/>
                <a:gd name="T7" fmla="*/ 36 h 36"/>
                <a:gd name="T8" fmla="*/ 0 w 399"/>
                <a:gd name="T9" fmla="*/ 0 h 36"/>
                <a:gd name="T10" fmla="*/ 0 w 399"/>
                <a:gd name="T11" fmla="*/ 0 h 36"/>
                <a:gd name="T12" fmla="*/ 0 60000 65536"/>
                <a:gd name="T13" fmla="*/ 0 60000 65536"/>
                <a:gd name="T14" fmla="*/ 0 60000 65536"/>
                <a:gd name="T15" fmla="*/ 0 60000 65536"/>
                <a:gd name="T16" fmla="*/ 0 60000 65536"/>
                <a:gd name="T17" fmla="*/ 0 60000 65536"/>
                <a:gd name="T18" fmla="*/ 0 w 399"/>
                <a:gd name="T19" fmla="*/ 0 h 36"/>
                <a:gd name="T20" fmla="*/ 399 w 399"/>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99" h="36">
                  <a:moveTo>
                    <a:pt x="0" y="0"/>
                  </a:moveTo>
                  <a:lnTo>
                    <a:pt x="399" y="0"/>
                  </a:lnTo>
                  <a:lnTo>
                    <a:pt x="399" y="36"/>
                  </a:lnTo>
                  <a:lnTo>
                    <a:pt x="0" y="36"/>
                  </a:lnTo>
                  <a:lnTo>
                    <a:pt x="0" y="0"/>
                  </a:lnTo>
                </a:path>
              </a:pathLst>
            </a:custGeom>
            <a:noFill/>
            <a:ln w="7938">
              <a:solidFill>
                <a:srgbClr val="424242"/>
              </a:solidFill>
              <a:prstDash val="solid"/>
              <a:round/>
              <a:headEnd/>
              <a:tailEnd/>
            </a:ln>
          </p:spPr>
          <p:txBody>
            <a:bodyPr/>
            <a:lstStyle/>
            <a:p>
              <a:endParaRPr lang="en-US"/>
            </a:p>
          </p:txBody>
        </p:sp>
        <p:sp>
          <p:nvSpPr>
            <p:cNvPr id="71" name="Freeform 80"/>
            <p:cNvSpPr>
              <a:spLocks/>
            </p:cNvSpPr>
            <p:nvPr/>
          </p:nvSpPr>
          <p:spPr bwMode="auto">
            <a:xfrm>
              <a:off x="5327650" y="3379787"/>
              <a:ext cx="214313" cy="106363"/>
            </a:xfrm>
            <a:custGeom>
              <a:avLst/>
              <a:gdLst>
                <a:gd name="T0" fmla="*/ 0 w 135"/>
                <a:gd name="T1" fmla="*/ 31 h 67"/>
                <a:gd name="T2" fmla="*/ 68 w 135"/>
                <a:gd name="T3" fmla="*/ 0 h 67"/>
                <a:gd name="T4" fmla="*/ 135 w 135"/>
                <a:gd name="T5" fmla="*/ 31 h 67"/>
                <a:gd name="T6" fmla="*/ 68 w 135"/>
                <a:gd name="T7" fmla="*/ 67 h 67"/>
                <a:gd name="T8" fmla="*/ 0 w 135"/>
                <a:gd name="T9" fmla="*/ 31 h 67"/>
                <a:gd name="T10" fmla="*/ 0 60000 65536"/>
                <a:gd name="T11" fmla="*/ 0 60000 65536"/>
                <a:gd name="T12" fmla="*/ 0 60000 65536"/>
                <a:gd name="T13" fmla="*/ 0 60000 65536"/>
                <a:gd name="T14" fmla="*/ 0 60000 65536"/>
                <a:gd name="T15" fmla="*/ 0 w 135"/>
                <a:gd name="T16" fmla="*/ 0 h 67"/>
                <a:gd name="T17" fmla="*/ 135 w 135"/>
                <a:gd name="T18" fmla="*/ 67 h 67"/>
              </a:gdLst>
              <a:ahLst/>
              <a:cxnLst>
                <a:cxn ang="T10">
                  <a:pos x="T0" y="T1"/>
                </a:cxn>
                <a:cxn ang="T11">
                  <a:pos x="T2" y="T3"/>
                </a:cxn>
                <a:cxn ang="T12">
                  <a:pos x="T4" y="T5"/>
                </a:cxn>
                <a:cxn ang="T13">
                  <a:pos x="T6" y="T7"/>
                </a:cxn>
                <a:cxn ang="T14">
                  <a:pos x="T8" y="T9"/>
                </a:cxn>
              </a:cxnLst>
              <a:rect l="T15" t="T16" r="T17" b="T18"/>
              <a:pathLst>
                <a:path w="135" h="67">
                  <a:moveTo>
                    <a:pt x="0" y="31"/>
                  </a:moveTo>
                  <a:lnTo>
                    <a:pt x="68" y="0"/>
                  </a:lnTo>
                  <a:lnTo>
                    <a:pt x="135" y="31"/>
                  </a:lnTo>
                  <a:lnTo>
                    <a:pt x="68" y="67"/>
                  </a:lnTo>
                  <a:lnTo>
                    <a:pt x="0" y="31"/>
                  </a:lnTo>
                  <a:close/>
                </a:path>
              </a:pathLst>
            </a:custGeom>
            <a:solidFill>
              <a:srgbClr val="B2B2B2"/>
            </a:solidFill>
            <a:ln w="9525">
              <a:noFill/>
              <a:round/>
              <a:headEnd/>
              <a:tailEnd/>
            </a:ln>
          </p:spPr>
          <p:txBody>
            <a:bodyPr/>
            <a:lstStyle/>
            <a:p>
              <a:endParaRPr lang="en-US"/>
            </a:p>
          </p:txBody>
        </p:sp>
        <p:sp>
          <p:nvSpPr>
            <p:cNvPr id="72" name="Freeform 81"/>
            <p:cNvSpPr>
              <a:spLocks/>
            </p:cNvSpPr>
            <p:nvPr/>
          </p:nvSpPr>
          <p:spPr bwMode="auto">
            <a:xfrm>
              <a:off x="5303838" y="3354387"/>
              <a:ext cx="214312" cy="106363"/>
            </a:xfrm>
            <a:custGeom>
              <a:avLst/>
              <a:gdLst>
                <a:gd name="T0" fmla="*/ 0 w 135"/>
                <a:gd name="T1" fmla="*/ 31 h 67"/>
                <a:gd name="T2" fmla="*/ 67 w 135"/>
                <a:gd name="T3" fmla="*/ 0 h 67"/>
                <a:gd name="T4" fmla="*/ 135 w 135"/>
                <a:gd name="T5" fmla="*/ 31 h 67"/>
                <a:gd name="T6" fmla="*/ 67 w 135"/>
                <a:gd name="T7" fmla="*/ 67 h 67"/>
                <a:gd name="T8" fmla="*/ 0 w 135"/>
                <a:gd name="T9" fmla="*/ 31 h 67"/>
                <a:gd name="T10" fmla="*/ 0 60000 65536"/>
                <a:gd name="T11" fmla="*/ 0 60000 65536"/>
                <a:gd name="T12" fmla="*/ 0 60000 65536"/>
                <a:gd name="T13" fmla="*/ 0 60000 65536"/>
                <a:gd name="T14" fmla="*/ 0 60000 65536"/>
                <a:gd name="T15" fmla="*/ 0 w 135"/>
                <a:gd name="T16" fmla="*/ 0 h 67"/>
                <a:gd name="T17" fmla="*/ 135 w 135"/>
                <a:gd name="T18" fmla="*/ 67 h 67"/>
              </a:gdLst>
              <a:ahLst/>
              <a:cxnLst>
                <a:cxn ang="T10">
                  <a:pos x="T0" y="T1"/>
                </a:cxn>
                <a:cxn ang="T11">
                  <a:pos x="T2" y="T3"/>
                </a:cxn>
                <a:cxn ang="T12">
                  <a:pos x="T4" y="T5"/>
                </a:cxn>
                <a:cxn ang="T13">
                  <a:pos x="T6" y="T7"/>
                </a:cxn>
                <a:cxn ang="T14">
                  <a:pos x="T8" y="T9"/>
                </a:cxn>
              </a:cxnLst>
              <a:rect l="T15" t="T16" r="T17" b="T18"/>
              <a:pathLst>
                <a:path w="135" h="67">
                  <a:moveTo>
                    <a:pt x="0" y="31"/>
                  </a:moveTo>
                  <a:lnTo>
                    <a:pt x="67" y="0"/>
                  </a:lnTo>
                  <a:lnTo>
                    <a:pt x="135" y="31"/>
                  </a:lnTo>
                  <a:lnTo>
                    <a:pt x="67" y="67"/>
                  </a:lnTo>
                  <a:lnTo>
                    <a:pt x="0" y="31"/>
                  </a:lnTo>
                  <a:close/>
                </a:path>
              </a:pathLst>
            </a:custGeom>
            <a:solidFill>
              <a:srgbClr val="FFFFFF"/>
            </a:solidFill>
            <a:ln w="9525">
              <a:noFill/>
              <a:round/>
              <a:headEnd/>
              <a:tailEnd/>
            </a:ln>
          </p:spPr>
          <p:txBody>
            <a:bodyPr/>
            <a:lstStyle/>
            <a:p>
              <a:endParaRPr lang="en-US"/>
            </a:p>
          </p:txBody>
        </p:sp>
        <p:sp>
          <p:nvSpPr>
            <p:cNvPr id="73" name="Freeform 82"/>
            <p:cNvSpPr>
              <a:spLocks/>
            </p:cNvSpPr>
            <p:nvPr/>
          </p:nvSpPr>
          <p:spPr bwMode="auto">
            <a:xfrm>
              <a:off x="5303838" y="3354387"/>
              <a:ext cx="214312" cy="106363"/>
            </a:xfrm>
            <a:custGeom>
              <a:avLst/>
              <a:gdLst>
                <a:gd name="T0" fmla="*/ 0 w 135"/>
                <a:gd name="T1" fmla="*/ 31 h 67"/>
                <a:gd name="T2" fmla="*/ 67 w 135"/>
                <a:gd name="T3" fmla="*/ 0 h 67"/>
                <a:gd name="T4" fmla="*/ 135 w 135"/>
                <a:gd name="T5" fmla="*/ 31 h 67"/>
                <a:gd name="T6" fmla="*/ 67 w 135"/>
                <a:gd name="T7" fmla="*/ 67 h 67"/>
                <a:gd name="T8" fmla="*/ 0 w 135"/>
                <a:gd name="T9" fmla="*/ 31 h 67"/>
                <a:gd name="T10" fmla="*/ 0 60000 65536"/>
                <a:gd name="T11" fmla="*/ 0 60000 65536"/>
                <a:gd name="T12" fmla="*/ 0 60000 65536"/>
                <a:gd name="T13" fmla="*/ 0 60000 65536"/>
                <a:gd name="T14" fmla="*/ 0 60000 65536"/>
                <a:gd name="T15" fmla="*/ 0 w 135"/>
                <a:gd name="T16" fmla="*/ 0 h 67"/>
                <a:gd name="T17" fmla="*/ 135 w 135"/>
                <a:gd name="T18" fmla="*/ 67 h 67"/>
              </a:gdLst>
              <a:ahLst/>
              <a:cxnLst>
                <a:cxn ang="T10">
                  <a:pos x="T0" y="T1"/>
                </a:cxn>
                <a:cxn ang="T11">
                  <a:pos x="T2" y="T3"/>
                </a:cxn>
                <a:cxn ang="T12">
                  <a:pos x="T4" y="T5"/>
                </a:cxn>
                <a:cxn ang="T13">
                  <a:pos x="T6" y="T7"/>
                </a:cxn>
                <a:cxn ang="T14">
                  <a:pos x="T8" y="T9"/>
                </a:cxn>
              </a:cxnLst>
              <a:rect l="T15" t="T16" r="T17" b="T18"/>
              <a:pathLst>
                <a:path w="135" h="67">
                  <a:moveTo>
                    <a:pt x="0" y="31"/>
                  </a:moveTo>
                  <a:lnTo>
                    <a:pt x="67" y="0"/>
                  </a:lnTo>
                  <a:lnTo>
                    <a:pt x="135" y="31"/>
                  </a:lnTo>
                  <a:lnTo>
                    <a:pt x="67" y="67"/>
                  </a:lnTo>
                  <a:lnTo>
                    <a:pt x="0" y="31"/>
                  </a:lnTo>
                </a:path>
              </a:pathLst>
            </a:custGeom>
            <a:noFill/>
            <a:ln w="7938">
              <a:solidFill>
                <a:srgbClr val="424242"/>
              </a:solidFill>
              <a:prstDash val="solid"/>
              <a:round/>
              <a:headEnd/>
              <a:tailEnd/>
            </a:ln>
          </p:spPr>
          <p:txBody>
            <a:bodyPr/>
            <a:lstStyle/>
            <a:p>
              <a:endParaRPr lang="en-US"/>
            </a:p>
          </p:txBody>
        </p:sp>
        <p:sp>
          <p:nvSpPr>
            <p:cNvPr id="74" name="Freeform 83"/>
            <p:cNvSpPr>
              <a:spLocks/>
            </p:cNvSpPr>
            <p:nvPr/>
          </p:nvSpPr>
          <p:spPr bwMode="auto">
            <a:xfrm>
              <a:off x="5327650" y="4481512"/>
              <a:ext cx="214313" cy="107950"/>
            </a:xfrm>
            <a:custGeom>
              <a:avLst/>
              <a:gdLst>
                <a:gd name="T0" fmla="*/ 0 w 135"/>
                <a:gd name="T1" fmla="*/ 31 h 68"/>
                <a:gd name="T2" fmla="*/ 68 w 135"/>
                <a:gd name="T3" fmla="*/ 0 h 68"/>
                <a:gd name="T4" fmla="*/ 135 w 135"/>
                <a:gd name="T5" fmla="*/ 31 h 68"/>
                <a:gd name="T6" fmla="*/ 68 w 135"/>
                <a:gd name="T7" fmla="*/ 68 h 68"/>
                <a:gd name="T8" fmla="*/ 0 w 135"/>
                <a:gd name="T9" fmla="*/ 31 h 68"/>
                <a:gd name="T10" fmla="*/ 0 60000 65536"/>
                <a:gd name="T11" fmla="*/ 0 60000 65536"/>
                <a:gd name="T12" fmla="*/ 0 60000 65536"/>
                <a:gd name="T13" fmla="*/ 0 60000 65536"/>
                <a:gd name="T14" fmla="*/ 0 60000 65536"/>
                <a:gd name="T15" fmla="*/ 0 w 135"/>
                <a:gd name="T16" fmla="*/ 0 h 68"/>
                <a:gd name="T17" fmla="*/ 135 w 135"/>
                <a:gd name="T18" fmla="*/ 68 h 68"/>
              </a:gdLst>
              <a:ahLst/>
              <a:cxnLst>
                <a:cxn ang="T10">
                  <a:pos x="T0" y="T1"/>
                </a:cxn>
                <a:cxn ang="T11">
                  <a:pos x="T2" y="T3"/>
                </a:cxn>
                <a:cxn ang="T12">
                  <a:pos x="T4" y="T5"/>
                </a:cxn>
                <a:cxn ang="T13">
                  <a:pos x="T6" y="T7"/>
                </a:cxn>
                <a:cxn ang="T14">
                  <a:pos x="T8" y="T9"/>
                </a:cxn>
              </a:cxnLst>
              <a:rect l="T15" t="T16" r="T17" b="T18"/>
              <a:pathLst>
                <a:path w="135" h="68">
                  <a:moveTo>
                    <a:pt x="0" y="31"/>
                  </a:moveTo>
                  <a:lnTo>
                    <a:pt x="68" y="0"/>
                  </a:lnTo>
                  <a:lnTo>
                    <a:pt x="135" y="31"/>
                  </a:lnTo>
                  <a:lnTo>
                    <a:pt x="68" y="68"/>
                  </a:lnTo>
                  <a:lnTo>
                    <a:pt x="0" y="31"/>
                  </a:lnTo>
                  <a:close/>
                </a:path>
              </a:pathLst>
            </a:custGeom>
            <a:solidFill>
              <a:srgbClr val="B2B2B2"/>
            </a:solidFill>
            <a:ln w="9525">
              <a:noFill/>
              <a:round/>
              <a:headEnd/>
              <a:tailEnd/>
            </a:ln>
          </p:spPr>
          <p:txBody>
            <a:bodyPr/>
            <a:lstStyle/>
            <a:p>
              <a:endParaRPr lang="en-US"/>
            </a:p>
          </p:txBody>
        </p:sp>
        <p:sp>
          <p:nvSpPr>
            <p:cNvPr id="75" name="Freeform 84"/>
            <p:cNvSpPr>
              <a:spLocks/>
            </p:cNvSpPr>
            <p:nvPr/>
          </p:nvSpPr>
          <p:spPr bwMode="auto">
            <a:xfrm>
              <a:off x="5303838" y="4457700"/>
              <a:ext cx="214312" cy="106362"/>
            </a:xfrm>
            <a:custGeom>
              <a:avLst/>
              <a:gdLst>
                <a:gd name="T0" fmla="*/ 0 w 135"/>
                <a:gd name="T1" fmla="*/ 31 h 67"/>
                <a:gd name="T2" fmla="*/ 67 w 135"/>
                <a:gd name="T3" fmla="*/ 0 h 67"/>
                <a:gd name="T4" fmla="*/ 135 w 135"/>
                <a:gd name="T5" fmla="*/ 31 h 67"/>
                <a:gd name="T6" fmla="*/ 67 w 135"/>
                <a:gd name="T7" fmla="*/ 67 h 67"/>
                <a:gd name="T8" fmla="*/ 0 w 135"/>
                <a:gd name="T9" fmla="*/ 31 h 67"/>
                <a:gd name="T10" fmla="*/ 0 60000 65536"/>
                <a:gd name="T11" fmla="*/ 0 60000 65536"/>
                <a:gd name="T12" fmla="*/ 0 60000 65536"/>
                <a:gd name="T13" fmla="*/ 0 60000 65536"/>
                <a:gd name="T14" fmla="*/ 0 60000 65536"/>
                <a:gd name="T15" fmla="*/ 0 w 135"/>
                <a:gd name="T16" fmla="*/ 0 h 67"/>
                <a:gd name="T17" fmla="*/ 135 w 135"/>
                <a:gd name="T18" fmla="*/ 67 h 67"/>
              </a:gdLst>
              <a:ahLst/>
              <a:cxnLst>
                <a:cxn ang="T10">
                  <a:pos x="T0" y="T1"/>
                </a:cxn>
                <a:cxn ang="T11">
                  <a:pos x="T2" y="T3"/>
                </a:cxn>
                <a:cxn ang="T12">
                  <a:pos x="T4" y="T5"/>
                </a:cxn>
                <a:cxn ang="T13">
                  <a:pos x="T6" y="T7"/>
                </a:cxn>
                <a:cxn ang="T14">
                  <a:pos x="T8" y="T9"/>
                </a:cxn>
              </a:cxnLst>
              <a:rect l="T15" t="T16" r="T17" b="T18"/>
              <a:pathLst>
                <a:path w="135" h="67">
                  <a:moveTo>
                    <a:pt x="0" y="31"/>
                  </a:moveTo>
                  <a:lnTo>
                    <a:pt x="67" y="0"/>
                  </a:lnTo>
                  <a:lnTo>
                    <a:pt x="135" y="31"/>
                  </a:lnTo>
                  <a:lnTo>
                    <a:pt x="67" y="67"/>
                  </a:lnTo>
                  <a:lnTo>
                    <a:pt x="0" y="31"/>
                  </a:lnTo>
                  <a:close/>
                </a:path>
              </a:pathLst>
            </a:custGeom>
            <a:solidFill>
              <a:srgbClr val="FFFFFF"/>
            </a:solidFill>
            <a:ln w="9525">
              <a:noFill/>
              <a:round/>
              <a:headEnd/>
              <a:tailEnd/>
            </a:ln>
          </p:spPr>
          <p:txBody>
            <a:bodyPr/>
            <a:lstStyle/>
            <a:p>
              <a:endParaRPr lang="en-US"/>
            </a:p>
          </p:txBody>
        </p:sp>
        <p:sp>
          <p:nvSpPr>
            <p:cNvPr id="76" name="Freeform 85"/>
            <p:cNvSpPr>
              <a:spLocks/>
            </p:cNvSpPr>
            <p:nvPr/>
          </p:nvSpPr>
          <p:spPr bwMode="auto">
            <a:xfrm>
              <a:off x="5303838" y="4457700"/>
              <a:ext cx="214312" cy="106362"/>
            </a:xfrm>
            <a:custGeom>
              <a:avLst/>
              <a:gdLst>
                <a:gd name="T0" fmla="*/ 0 w 135"/>
                <a:gd name="T1" fmla="*/ 31 h 67"/>
                <a:gd name="T2" fmla="*/ 67 w 135"/>
                <a:gd name="T3" fmla="*/ 0 h 67"/>
                <a:gd name="T4" fmla="*/ 135 w 135"/>
                <a:gd name="T5" fmla="*/ 31 h 67"/>
                <a:gd name="T6" fmla="*/ 67 w 135"/>
                <a:gd name="T7" fmla="*/ 67 h 67"/>
                <a:gd name="T8" fmla="*/ 0 w 135"/>
                <a:gd name="T9" fmla="*/ 31 h 67"/>
                <a:gd name="T10" fmla="*/ 0 60000 65536"/>
                <a:gd name="T11" fmla="*/ 0 60000 65536"/>
                <a:gd name="T12" fmla="*/ 0 60000 65536"/>
                <a:gd name="T13" fmla="*/ 0 60000 65536"/>
                <a:gd name="T14" fmla="*/ 0 60000 65536"/>
                <a:gd name="T15" fmla="*/ 0 w 135"/>
                <a:gd name="T16" fmla="*/ 0 h 67"/>
                <a:gd name="T17" fmla="*/ 135 w 135"/>
                <a:gd name="T18" fmla="*/ 67 h 67"/>
              </a:gdLst>
              <a:ahLst/>
              <a:cxnLst>
                <a:cxn ang="T10">
                  <a:pos x="T0" y="T1"/>
                </a:cxn>
                <a:cxn ang="T11">
                  <a:pos x="T2" y="T3"/>
                </a:cxn>
                <a:cxn ang="T12">
                  <a:pos x="T4" y="T5"/>
                </a:cxn>
                <a:cxn ang="T13">
                  <a:pos x="T6" y="T7"/>
                </a:cxn>
                <a:cxn ang="T14">
                  <a:pos x="T8" y="T9"/>
                </a:cxn>
              </a:cxnLst>
              <a:rect l="T15" t="T16" r="T17" b="T18"/>
              <a:pathLst>
                <a:path w="135" h="67">
                  <a:moveTo>
                    <a:pt x="0" y="31"/>
                  </a:moveTo>
                  <a:lnTo>
                    <a:pt x="67" y="0"/>
                  </a:lnTo>
                  <a:lnTo>
                    <a:pt x="135" y="31"/>
                  </a:lnTo>
                  <a:lnTo>
                    <a:pt x="67" y="67"/>
                  </a:lnTo>
                  <a:lnTo>
                    <a:pt x="0" y="31"/>
                  </a:lnTo>
                </a:path>
              </a:pathLst>
            </a:custGeom>
            <a:noFill/>
            <a:ln w="7938">
              <a:solidFill>
                <a:srgbClr val="424242"/>
              </a:solidFill>
              <a:prstDash val="solid"/>
              <a:round/>
              <a:headEnd/>
              <a:tailEnd/>
            </a:ln>
          </p:spPr>
          <p:txBody>
            <a:bodyPr/>
            <a:lstStyle/>
            <a:p>
              <a:endParaRPr lang="en-US"/>
            </a:p>
          </p:txBody>
        </p:sp>
        <p:sp>
          <p:nvSpPr>
            <p:cNvPr id="77" name="Freeform 86"/>
            <p:cNvSpPr>
              <a:spLocks/>
            </p:cNvSpPr>
            <p:nvPr/>
          </p:nvSpPr>
          <p:spPr bwMode="auto">
            <a:xfrm>
              <a:off x="4422775" y="1609725"/>
              <a:ext cx="157163" cy="157162"/>
            </a:xfrm>
            <a:custGeom>
              <a:avLst/>
              <a:gdLst>
                <a:gd name="T0" fmla="*/ 99 w 99"/>
                <a:gd name="T1" fmla="*/ 52 h 99"/>
                <a:gd name="T2" fmla="*/ 94 w 99"/>
                <a:gd name="T3" fmla="*/ 68 h 99"/>
                <a:gd name="T4" fmla="*/ 83 w 99"/>
                <a:gd name="T5" fmla="*/ 83 h 99"/>
                <a:gd name="T6" fmla="*/ 68 w 99"/>
                <a:gd name="T7" fmla="*/ 94 h 99"/>
                <a:gd name="T8" fmla="*/ 52 w 99"/>
                <a:gd name="T9" fmla="*/ 99 h 99"/>
                <a:gd name="T10" fmla="*/ 31 w 99"/>
                <a:gd name="T11" fmla="*/ 94 h 99"/>
                <a:gd name="T12" fmla="*/ 16 w 99"/>
                <a:gd name="T13" fmla="*/ 83 h 99"/>
                <a:gd name="T14" fmla="*/ 5 w 99"/>
                <a:gd name="T15" fmla="*/ 68 h 99"/>
                <a:gd name="T16" fmla="*/ 0 w 99"/>
                <a:gd name="T17" fmla="*/ 52 h 99"/>
                <a:gd name="T18" fmla="*/ 5 w 99"/>
                <a:gd name="T19" fmla="*/ 31 h 99"/>
                <a:gd name="T20" fmla="*/ 16 w 99"/>
                <a:gd name="T21" fmla="*/ 16 h 99"/>
                <a:gd name="T22" fmla="*/ 31 w 99"/>
                <a:gd name="T23" fmla="*/ 6 h 99"/>
                <a:gd name="T24" fmla="*/ 52 w 99"/>
                <a:gd name="T25" fmla="*/ 0 h 99"/>
                <a:gd name="T26" fmla="*/ 68 w 99"/>
                <a:gd name="T27" fmla="*/ 6 h 99"/>
                <a:gd name="T28" fmla="*/ 83 w 99"/>
                <a:gd name="T29" fmla="*/ 16 h 99"/>
                <a:gd name="T30" fmla="*/ 94 w 99"/>
                <a:gd name="T31" fmla="*/ 31 h 99"/>
                <a:gd name="T32" fmla="*/ 99 w 99"/>
                <a:gd name="T33" fmla="*/ 52 h 99"/>
                <a:gd name="T34" fmla="*/ 99 w 99"/>
                <a:gd name="T35" fmla="*/ 52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9"/>
                <a:gd name="T55" fmla="*/ 0 h 99"/>
                <a:gd name="T56" fmla="*/ 99 w 99"/>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9" h="99">
                  <a:moveTo>
                    <a:pt x="99" y="52"/>
                  </a:moveTo>
                  <a:lnTo>
                    <a:pt x="94" y="68"/>
                  </a:lnTo>
                  <a:lnTo>
                    <a:pt x="83" y="83"/>
                  </a:lnTo>
                  <a:lnTo>
                    <a:pt x="68" y="94"/>
                  </a:lnTo>
                  <a:lnTo>
                    <a:pt x="52" y="99"/>
                  </a:lnTo>
                  <a:lnTo>
                    <a:pt x="31" y="94"/>
                  </a:lnTo>
                  <a:lnTo>
                    <a:pt x="16" y="83"/>
                  </a:lnTo>
                  <a:lnTo>
                    <a:pt x="5" y="68"/>
                  </a:lnTo>
                  <a:lnTo>
                    <a:pt x="0" y="52"/>
                  </a:lnTo>
                  <a:lnTo>
                    <a:pt x="5" y="31"/>
                  </a:lnTo>
                  <a:lnTo>
                    <a:pt x="16" y="16"/>
                  </a:lnTo>
                  <a:lnTo>
                    <a:pt x="31" y="6"/>
                  </a:lnTo>
                  <a:lnTo>
                    <a:pt x="52" y="0"/>
                  </a:lnTo>
                  <a:lnTo>
                    <a:pt x="68" y="6"/>
                  </a:lnTo>
                  <a:lnTo>
                    <a:pt x="83" y="16"/>
                  </a:lnTo>
                  <a:lnTo>
                    <a:pt x="94" y="31"/>
                  </a:lnTo>
                  <a:lnTo>
                    <a:pt x="99" y="52"/>
                  </a:lnTo>
                  <a:close/>
                </a:path>
              </a:pathLst>
            </a:custGeom>
            <a:solidFill>
              <a:srgbClr val="424242"/>
            </a:solidFill>
            <a:ln w="9525">
              <a:noFill/>
              <a:round/>
              <a:headEnd/>
              <a:tailEnd/>
            </a:ln>
          </p:spPr>
          <p:txBody>
            <a:bodyPr/>
            <a:lstStyle/>
            <a:p>
              <a:endParaRPr lang="en-US"/>
            </a:p>
          </p:txBody>
        </p:sp>
        <p:sp>
          <p:nvSpPr>
            <p:cNvPr id="78" name="Freeform 87"/>
            <p:cNvSpPr>
              <a:spLocks/>
            </p:cNvSpPr>
            <p:nvPr/>
          </p:nvSpPr>
          <p:spPr bwMode="auto">
            <a:xfrm>
              <a:off x="4422775" y="1609725"/>
              <a:ext cx="157163" cy="157162"/>
            </a:xfrm>
            <a:custGeom>
              <a:avLst/>
              <a:gdLst>
                <a:gd name="T0" fmla="*/ 99 w 99"/>
                <a:gd name="T1" fmla="*/ 52 h 99"/>
                <a:gd name="T2" fmla="*/ 94 w 99"/>
                <a:gd name="T3" fmla="*/ 68 h 99"/>
                <a:gd name="T4" fmla="*/ 83 w 99"/>
                <a:gd name="T5" fmla="*/ 83 h 99"/>
                <a:gd name="T6" fmla="*/ 68 w 99"/>
                <a:gd name="T7" fmla="*/ 94 h 99"/>
                <a:gd name="T8" fmla="*/ 52 w 99"/>
                <a:gd name="T9" fmla="*/ 99 h 99"/>
                <a:gd name="T10" fmla="*/ 31 w 99"/>
                <a:gd name="T11" fmla="*/ 94 h 99"/>
                <a:gd name="T12" fmla="*/ 16 w 99"/>
                <a:gd name="T13" fmla="*/ 83 h 99"/>
                <a:gd name="T14" fmla="*/ 5 w 99"/>
                <a:gd name="T15" fmla="*/ 68 h 99"/>
                <a:gd name="T16" fmla="*/ 0 w 99"/>
                <a:gd name="T17" fmla="*/ 52 h 99"/>
                <a:gd name="T18" fmla="*/ 5 w 99"/>
                <a:gd name="T19" fmla="*/ 31 h 99"/>
                <a:gd name="T20" fmla="*/ 16 w 99"/>
                <a:gd name="T21" fmla="*/ 16 h 99"/>
                <a:gd name="T22" fmla="*/ 31 w 99"/>
                <a:gd name="T23" fmla="*/ 6 h 99"/>
                <a:gd name="T24" fmla="*/ 52 w 99"/>
                <a:gd name="T25" fmla="*/ 0 h 99"/>
                <a:gd name="T26" fmla="*/ 68 w 99"/>
                <a:gd name="T27" fmla="*/ 6 h 99"/>
                <a:gd name="T28" fmla="*/ 83 w 99"/>
                <a:gd name="T29" fmla="*/ 16 h 99"/>
                <a:gd name="T30" fmla="*/ 94 w 99"/>
                <a:gd name="T31" fmla="*/ 31 h 99"/>
                <a:gd name="T32" fmla="*/ 99 w 99"/>
                <a:gd name="T33" fmla="*/ 52 h 99"/>
                <a:gd name="T34" fmla="*/ 99 w 99"/>
                <a:gd name="T35" fmla="*/ 52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9"/>
                <a:gd name="T55" fmla="*/ 0 h 99"/>
                <a:gd name="T56" fmla="*/ 99 w 99"/>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9" h="99">
                  <a:moveTo>
                    <a:pt x="99" y="52"/>
                  </a:moveTo>
                  <a:lnTo>
                    <a:pt x="94" y="68"/>
                  </a:lnTo>
                  <a:lnTo>
                    <a:pt x="83" y="83"/>
                  </a:lnTo>
                  <a:lnTo>
                    <a:pt x="68" y="94"/>
                  </a:lnTo>
                  <a:lnTo>
                    <a:pt x="52" y="99"/>
                  </a:lnTo>
                  <a:lnTo>
                    <a:pt x="31" y="94"/>
                  </a:lnTo>
                  <a:lnTo>
                    <a:pt x="16" y="83"/>
                  </a:lnTo>
                  <a:lnTo>
                    <a:pt x="5" y="68"/>
                  </a:lnTo>
                  <a:lnTo>
                    <a:pt x="0" y="52"/>
                  </a:lnTo>
                  <a:lnTo>
                    <a:pt x="5" y="31"/>
                  </a:lnTo>
                  <a:lnTo>
                    <a:pt x="16" y="16"/>
                  </a:lnTo>
                  <a:lnTo>
                    <a:pt x="31" y="6"/>
                  </a:lnTo>
                  <a:lnTo>
                    <a:pt x="52" y="0"/>
                  </a:lnTo>
                  <a:lnTo>
                    <a:pt x="68" y="6"/>
                  </a:lnTo>
                  <a:lnTo>
                    <a:pt x="83" y="16"/>
                  </a:lnTo>
                  <a:lnTo>
                    <a:pt x="94" y="31"/>
                  </a:lnTo>
                  <a:lnTo>
                    <a:pt x="99" y="52"/>
                  </a:lnTo>
                </a:path>
              </a:pathLst>
            </a:custGeom>
            <a:noFill/>
            <a:ln w="7938">
              <a:solidFill>
                <a:srgbClr val="424242"/>
              </a:solidFill>
              <a:prstDash val="solid"/>
              <a:round/>
              <a:headEnd/>
              <a:tailEnd/>
            </a:ln>
          </p:spPr>
          <p:txBody>
            <a:bodyPr/>
            <a:lstStyle/>
            <a:p>
              <a:endParaRPr lang="en-US"/>
            </a:p>
          </p:txBody>
        </p:sp>
        <p:sp>
          <p:nvSpPr>
            <p:cNvPr id="79" name="Freeform 88"/>
            <p:cNvSpPr>
              <a:spLocks/>
            </p:cNvSpPr>
            <p:nvPr/>
          </p:nvSpPr>
          <p:spPr bwMode="auto">
            <a:xfrm>
              <a:off x="5360988" y="5494337"/>
              <a:ext cx="157162" cy="155575"/>
            </a:xfrm>
            <a:custGeom>
              <a:avLst/>
              <a:gdLst>
                <a:gd name="T0" fmla="*/ 99 w 99"/>
                <a:gd name="T1" fmla="*/ 51 h 98"/>
                <a:gd name="T2" fmla="*/ 93 w 99"/>
                <a:gd name="T3" fmla="*/ 67 h 98"/>
                <a:gd name="T4" fmla="*/ 83 w 99"/>
                <a:gd name="T5" fmla="*/ 83 h 98"/>
                <a:gd name="T6" fmla="*/ 67 w 99"/>
                <a:gd name="T7" fmla="*/ 93 h 98"/>
                <a:gd name="T8" fmla="*/ 52 w 99"/>
                <a:gd name="T9" fmla="*/ 98 h 98"/>
                <a:gd name="T10" fmla="*/ 31 w 99"/>
                <a:gd name="T11" fmla="*/ 93 h 98"/>
                <a:gd name="T12" fmla="*/ 16 w 99"/>
                <a:gd name="T13" fmla="*/ 83 h 98"/>
                <a:gd name="T14" fmla="*/ 5 w 99"/>
                <a:gd name="T15" fmla="*/ 67 h 98"/>
                <a:gd name="T16" fmla="*/ 0 w 99"/>
                <a:gd name="T17" fmla="*/ 51 h 98"/>
                <a:gd name="T18" fmla="*/ 5 w 99"/>
                <a:gd name="T19" fmla="*/ 31 h 98"/>
                <a:gd name="T20" fmla="*/ 16 w 99"/>
                <a:gd name="T21" fmla="*/ 15 h 98"/>
                <a:gd name="T22" fmla="*/ 31 w 99"/>
                <a:gd name="T23" fmla="*/ 5 h 98"/>
                <a:gd name="T24" fmla="*/ 52 w 99"/>
                <a:gd name="T25" fmla="*/ 0 h 98"/>
                <a:gd name="T26" fmla="*/ 67 w 99"/>
                <a:gd name="T27" fmla="*/ 5 h 98"/>
                <a:gd name="T28" fmla="*/ 83 w 99"/>
                <a:gd name="T29" fmla="*/ 15 h 98"/>
                <a:gd name="T30" fmla="*/ 93 w 99"/>
                <a:gd name="T31" fmla="*/ 31 h 98"/>
                <a:gd name="T32" fmla="*/ 99 w 99"/>
                <a:gd name="T33" fmla="*/ 51 h 98"/>
                <a:gd name="T34" fmla="*/ 99 w 99"/>
                <a:gd name="T35" fmla="*/ 51 h 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9"/>
                <a:gd name="T55" fmla="*/ 0 h 98"/>
                <a:gd name="T56" fmla="*/ 99 w 99"/>
                <a:gd name="T57" fmla="*/ 98 h 9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9" h="98">
                  <a:moveTo>
                    <a:pt x="99" y="51"/>
                  </a:moveTo>
                  <a:lnTo>
                    <a:pt x="93" y="67"/>
                  </a:lnTo>
                  <a:lnTo>
                    <a:pt x="83" y="83"/>
                  </a:lnTo>
                  <a:lnTo>
                    <a:pt x="67" y="93"/>
                  </a:lnTo>
                  <a:lnTo>
                    <a:pt x="52" y="98"/>
                  </a:lnTo>
                  <a:lnTo>
                    <a:pt x="31" y="93"/>
                  </a:lnTo>
                  <a:lnTo>
                    <a:pt x="16" y="83"/>
                  </a:lnTo>
                  <a:lnTo>
                    <a:pt x="5" y="67"/>
                  </a:lnTo>
                  <a:lnTo>
                    <a:pt x="0" y="51"/>
                  </a:lnTo>
                  <a:lnTo>
                    <a:pt x="5" y="31"/>
                  </a:lnTo>
                  <a:lnTo>
                    <a:pt x="16" y="15"/>
                  </a:lnTo>
                  <a:lnTo>
                    <a:pt x="31" y="5"/>
                  </a:lnTo>
                  <a:lnTo>
                    <a:pt x="52" y="0"/>
                  </a:lnTo>
                  <a:lnTo>
                    <a:pt x="67" y="5"/>
                  </a:lnTo>
                  <a:lnTo>
                    <a:pt x="83" y="15"/>
                  </a:lnTo>
                  <a:lnTo>
                    <a:pt x="93" y="31"/>
                  </a:lnTo>
                  <a:lnTo>
                    <a:pt x="99" y="51"/>
                  </a:lnTo>
                  <a:close/>
                </a:path>
              </a:pathLst>
            </a:custGeom>
            <a:solidFill>
              <a:srgbClr val="B2B2B2"/>
            </a:solidFill>
            <a:ln w="9525">
              <a:noFill/>
              <a:round/>
              <a:headEnd/>
              <a:tailEnd/>
            </a:ln>
          </p:spPr>
          <p:txBody>
            <a:bodyPr/>
            <a:lstStyle/>
            <a:p>
              <a:endParaRPr lang="en-US"/>
            </a:p>
          </p:txBody>
        </p:sp>
        <p:sp>
          <p:nvSpPr>
            <p:cNvPr id="80" name="Freeform 89"/>
            <p:cNvSpPr>
              <a:spLocks/>
            </p:cNvSpPr>
            <p:nvPr/>
          </p:nvSpPr>
          <p:spPr bwMode="auto">
            <a:xfrm>
              <a:off x="5337175" y="5468937"/>
              <a:ext cx="155575" cy="157163"/>
            </a:xfrm>
            <a:custGeom>
              <a:avLst/>
              <a:gdLst>
                <a:gd name="T0" fmla="*/ 98 w 98"/>
                <a:gd name="T1" fmla="*/ 52 h 99"/>
                <a:gd name="T2" fmla="*/ 93 w 98"/>
                <a:gd name="T3" fmla="*/ 67 h 99"/>
                <a:gd name="T4" fmla="*/ 82 w 98"/>
                <a:gd name="T5" fmla="*/ 83 h 99"/>
                <a:gd name="T6" fmla="*/ 67 w 98"/>
                <a:gd name="T7" fmla="*/ 93 h 99"/>
                <a:gd name="T8" fmla="*/ 51 w 98"/>
                <a:gd name="T9" fmla="*/ 99 h 99"/>
                <a:gd name="T10" fmla="*/ 31 w 98"/>
                <a:gd name="T11" fmla="*/ 93 h 99"/>
                <a:gd name="T12" fmla="*/ 15 w 98"/>
                <a:gd name="T13" fmla="*/ 83 h 99"/>
                <a:gd name="T14" fmla="*/ 5 w 98"/>
                <a:gd name="T15" fmla="*/ 67 h 99"/>
                <a:gd name="T16" fmla="*/ 0 w 98"/>
                <a:gd name="T17" fmla="*/ 52 h 99"/>
                <a:gd name="T18" fmla="*/ 5 w 98"/>
                <a:gd name="T19" fmla="*/ 31 h 99"/>
                <a:gd name="T20" fmla="*/ 15 w 98"/>
                <a:gd name="T21" fmla="*/ 16 h 99"/>
                <a:gd name="T22" fmla="*/ 31 w 98"/>
                <a:gd name="T23" fmla="*/ 5 h 99"/>
                <a:gd name="T24" fmla="*/ 51 w 98"/>
                <a:gd name="T25" fmla="*/ 0 h 99"/>
                <a:gd name="T26" fmla="*/ 67 w 98"/>
                <a:gd name="T27" fmla="*/ 5 h 99"/>
                <a:gd name="T28" fmla="*/ 82 w 98"/>
                <a:gd name="T29" fmla="*/ 16 h 99"/>
                <a:gd name="T30" fmla="*/ 93 w 98"/>
                <a:gd name="T31" fmla="*/ 31 h 99"/>
                <a:gd name="T32" fmla="*/ 98 w 98"/>
                <a:gd name="T33" fmla="*/ 52 h 99"/>
                <a:gd name="T34" fmla="*/ 98 w 98"/>
                <a:gd name="T35" fmla="*/ 52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
                <a:gd name="T55" fmla="*/ 0 h 99"/>
                <a:gd name="T56" fmla="*/ 98 w 98"/>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 h="99">
                  <a:moveTo>
                    <a:pt x="98" y="52"/>
                  </a:moveTo>
                  <a:lnTo>
                    <a:pt x="93" y="67"/>
                  </a:lnTo>
                  <a:lnTo>
                    <a:pt x="82" y="83"/>
                  </a:lnTo>
                  <a:lnTo>
                    <a:pt x="67" y="93"/>
                  </a:lnTo>
                  <a:lnTo>
                    <a:pt x="51" y="99"/>
                  </a:lnTo>
                  <a:lnTo>
                    <a:pt x="31" y="93"/>
                  </a:lnTo>
                  <a:lnTo>
                    <a:pt x="15" y="83"/>
                  </a:lnTo>
                  <a:lnTo>
                    <a:pt x="5" y="67"/>
                  </a:lnTo>
                  <a:lnTo>
                    <a:pt x="0" y="52"/>
                  </a:lnTo>
                  <a:lnTo>
                    <a:pt x="5" y="31"/>
                  </a:lnTo>
                  <a:lnTo>
                    <a:pt x="15" y="16"/>
                  </a:lnTo>
                  <a:lnTo>
                    <a:pt x="31" y="5"/>
                  </a:lnTo>
                  <a:lnTo>
                    <a:pt x="51" y="0"/>
                  </a:lnTo>
                  <a:lnTo>
                    <a:pt x="67" y="5"/>
                  </a:lnTo>
                  <a:lnTo>
                    <a:pt x="82" y="16"/>
                  </a:lnTo>
                  <a:lnTo>
                    <a:pt x="93" y="31"/>
                  </a:lnTo>
                  <a:lnTo>
                    <a:pt x="98" y="52"/>
                  </a:lnTo>
                  <a:close/>
                </a:path>
              </a:pathLst>
            </a:custGeom>
            <a:solidFill>
              <a:srgbClr val="FFFFFF"/>
            </a:solidFill>
            <a:ln w="9525">
              <a:noFill/>
              <a:round/>
              <a:headEnd/>
              <a:tailEnd/>
            </a:ln>
          </p:spPr>
          <p:txBody>
            <a:bodyPr/>
            <a:lstStyle/>
            <a:p>
              <a:endParaRPr lang="en-US"/>
            </a:p>
          </p:txBody>
        </p:sp>
        <p:sp>
          <p:nvSpPr>
            <p:cNvPr id="81" name="Freeform 90"/>
            <p:cNvSpPr>
              <a:spLocks/>
            </p:cNvSpPr>
            <p:nvPr/>
          </p:nvSpPr>
          <p:spPr bwMode="auto">
            <a:xfrm>
              <a:off x="5337175" y="5468937"/>
              <a:ext cx="155575" cy="157163"/>
            </a:xfrm>
            <a:custGeom>
              <a:avLst/>
              <a:gdLst>
                <a:gd name="T0" fmla="*/ 98 w 98"/>
                <a:gd name="T1" fmla="*/ 52 h 99"/>
                <a:gd name="T2" fmla="*/ 93 w 98"/>
                <a:gd name="T3" fmla="*/ 67 h 99"/>
                <a:gd name="T4" fmla="*/ 82 w 98"/>
                <a:gd name="T5" fmla="*/ 83 h 99"/>
                <a:gd name="T6" fmla="*/ 67 w 98"/>
                <a:gd name="T7" fmla="*/ 93 h 99"/>
                <a:gd name="T8" fmla="*/ 51 w 98"/>
                <a:gd name="T9" fmla="*/ 99 h 99"/>
                <a:gd name="T10" fmla="*/ 31 w 98"/>
                <a:gd name="T11" fmla="*/ 93 h 99"/>
                <a:gd name="T12" fmla="*/ 15 w 98"/>
                <a:gd name="T13" fmla="*/ 83 h 99"/>
                <a:gd name="T14" fmla="*/ 5 w 98"/>
                <a:gd name="T15" fmla="*/ 67 h 99"/>
                <a:gd name="T16" fmla="*/ 0 w 98"/>
                <a:gd name="T17" fmla="*/ 52 h 99"/>
                <a:gd name="T18" fmla="*/ 5 w 98"/>
                <a:gd name="T19" fmla="*/ 31 h 99"/>
                <a:gd name="T20" fmla="*/ 15 w 98"/>
                <a:gd name="T21" fmla="*/ 16 h 99"/>
                <a:gd name="T22" fmla="*/ 31 w 98"/>
                <a:gd name="T23" fmla="*/ 5 h 99"/>
                <a:gd name="T24" fmla="*/ 51 w 98"/>
                <a:gd name="T25" fmla="*/ 0 h 99"/>
                <a:gd name="T26" fmla="*/ 67 w 98"/>
                <a:gd name="T27" fmla="*/ 5 h 99"/>
                <a:gd name="T28" fmla="*/ 82 w 98"/>
                <a:gd name="T29" fmla="*/ 16 h 99"/>
                <a:gd name="T30" fmla="*/ 93 w 98"/>
                <a:gd name="T31" fmla="*/ 31 h 99"/>
                <a:gd name="T32" fmla="*/ 98 w 98"/>
                <a:gd name="T33" fmla="*/ 52 h 99"/>
                <a:gd name="T34" fmla="*/ 98 w 98"/>
                <a:gd name="T35" fmla="*/ 52 h 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
                <a:gd name="T55" fmla="*/ 0 h 99"/>
                <a:gd name="T56" fmla="*/ 98 w 98"/>
                <a:gd name="T57" fmla="*/ 99 h 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 h="99">
                  <a:moveTo>
                    <a:pt x="98" y="52"/>
                  </a:moveTo>
                  <a:lnTo>
                    <a:pt x="93" y="67"/>
                  </a:lnTo>
                  <a:lnTo>
                    <a:pt x="82" y="83"/>
                  </a:lnTo>
                  <a:lnTo>
                    <a:pt x="67" y="93"/>
                  </a:lnTo>
                  <a:lnTo>
                    <a:pt x="51" y="99"/>
                  </a:lnTo>
                  <a:lnTo>
                    <a:pt x="31" y="93"/>
                  </a:lnTo>
                  <a:lnTo>
                    <a:pt x="15" y="83"/>
                  </a:lnTo>
                  <a:lnTo>
                    <a:pt x="5" y="67"/>
                  </a:lnTo>
                  <a:lnTo>
                    <a:pt x="0" y="52"/>
                  </a:lnTo>
                  <a:lnTo>
                    <a:pt x="5" y="31"/>
                  </a:lnTo>
                  <a:lnTo>
                    <a:pt x="15" y="16"/>
                  </a:lnTo>
                  <a:lnTo>
                    <a:pt x="31" y="5"/>
                  </a:lnTo>
                  <a:lnTo>
                    <a:pt x="51" y="0"/>
                  </a:lnTo>
                  <a:lnTo>
                    <a:pt x="67" y="5"/>
                  </a:lnTo>
                  <a:lnTo>
                    <a:pt x="82" y="16"/>
                  </a:lnTo>
                  <a:lnTo>
                    <a:pt x="93" y="31"/>
                  </a:lnTo>
                  <a:lnTo>
                    <a:pt x="98" y="52"/>
                  </a:lnTo>
                </a:path>
              </a:pathLst>
            </a:custGeom>
            <a:noFill/>
            <a:ln w="7938">
              <a:solidFill>
                <a:srgbClr val="424242"/>
              </a:solidFill>
              <a:prstDash val="solid"/>
              <a:round/>
              <a:headEnd/>
              <a:tailEnd/>
            </a:ln>
          </p:spPr>
          <p:txBody>
            <a:bodyPr/>
            <a:lstStyle/>
            <a:p>
              <a:endParaRPr lang="en-US"/>
            </a:p>
          </p:txBody>
        </p:sp>
        <p:sp>
          <p:nvSpPr>
            <p:cNvPr id="82" name="Freeform 91"/>
            <p:cNvSpPr>
              <a:spLocks/>
            </p:cNvSpPr>
            <p:nvPr/>
          </p:nvSpPr>
          <p:spPr bwMode="auto">
            <a:xfrm>
              <a:off x="5376863" y="5510212"/>
              <a:ext cx="74612" cy="74613"/>
            </a:xfrm>
            <a:custGeom>
              <a:avLst/>
              <a:gdLst>
                <a:gd name="T0" fmla="*/ 47 w 47"/>
                <a:gd name="T1" fmla="*/ 26 h 47"/>
                <a:gd name="T2" fmla="*/ 42 w 47"/>
                <a:gd name="T3" fmla="*/ 41 h 47"/>
                <a:gd name="T4" fmla="*/ 26 w 47"/>
                <a:gd name="T5" fmla="*/ 47 h 47"/>
                <a:gd name="T6" fmla="*/ 6 w 47"/>
                <a:gd name="T7" fmla="*/ 41 h 47"/>
                <a:gd name="T8" fmla="*/ 0 w 47"/>
                <a:gd name="T9" fmla="*/ 26 h 47"/>
                <a:gd name="T10" fmla="*/ 6 w 47"/>
                <a:gd name="T11" fmla="*/ 5 h 47"/>
                <a:gd name="T12" fmla="*/ 26 w 47"/>
                <a:gd name="T13" fmla="*/ 0 h 47"/>
                <a:gd name="T14" fmla="*/ 42 w 47"/>
                <a:gd name="T15" fmla="*/ 5 h 47"/>
                <a:gd name="T16" fmla="*/ 47 w 47"/>
                <a:gd name="T17" fmla="*/ 26 h 47"/>
                <a:gd name="T18" fmla="*/ 47 w 47"/>
                <a:gd name="T19" fmla="*/ 2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7"/>
                <a:gd name="T32" fmla="*/ 47 w 47"/>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7">
                  <a:moveTo>
                    <a:pt x="47" y="26"/>
                  </a:moveTo>
                  <a:lnTo>
                    <a:pt x="42" y="41"/>
                  </a:lnTo>
                  <a:lnTo>
                    <a:pt x="26" y="47"/>
                  </a:lnTo>
                  <a:lnTo>
                    <a:pt x="6" y="41"/>
                  </a:lnTo>
                  <a:lnTo>
                    <a:pt x="0" y="26"/>
                  </a:lnTo>
                  <a:lnTo>
                    <a:pt x="6" y="5"/>
                  </a:lnTo>
                  <a:lnTo>
                    <a:pt x="26" y="0"/>
                  </a:lnTo>
                  <a:lnTo>
                    <a:pt x="42" y="5"/>
                  </a:lnTo>
                  <a:lnTo>
                    <a:pt x="47" y="26"/>
                  </a:lnTo>
                  <a:close/>
                </a:path>
              </a:pathLst>
            </a:custGeom>
            <a:solidFill>
              <a:srgbClr val="424242"/>
            </a:solidFill>
            <a:ln w="9525">
              <a:noFill/>
              <a:round/>
              <a:headEnd/>
              <a:tailEnd/>
            </a:ln>
          </p:spPr>
          <p:txBody>
            <a:bodyPr/>
            <a:lstStyle/>
            <a:p>
              <a:endParaRPr lang="en-US"/>
            </a:p>
          </p:txBody>
        </p:sp>
        <p:sp>
          <p:nvSpPr>
            <p:cNvPr id="83" name="Freeform 92"/>
            <p:cNvSpPr>
              <a:spLocks/>
            </p:cNvSpPr>
            <p:nvPr/>
          </p:nvSpPr>
          <p:spPr bwMode="auto">
            <a:xfrm>
              <a:off x="5376863" y="5510212"/>
              <a:ext cx="74612" cy="74613"/>
            </a:xfrm>
            <a:custGeom>
              <a:avLst/>
              <a:gdLst>
                <a:gd name="T0" fmla="*/ 47 w 47"/>
                <a:gd name="T1" fmla="*/ 26 h 47"/>
                <a:gd name="T2" fmla="*/ 42 w 47"/>
                <a:gd name="T3" fmla="*/ 41 h 47"/>
                <a:gd name="T4" fmla="*/ 26 w 47"/>
                <a:gd name="T5" fmla="*/ 47 h 47"/>
                <a:gd name="T6" fmla="*/ 6 w 47"/>
                <a:gd name="T7" fmla="*/ 41 h 47"/>
                <a:gd name="T8" fmla="*/ 0 w 47"/>
                <a:gd name="T9" fmla="*/ 26 h 47"/>
                <a:gd name="T10" fmla="*/ 6 w 47"/>
                <a:gd name="T11" fmla="*/ 5 h 47"/>
                <a:gd name="T12" fmla="*/ 26 w 47"/>
                <a:gd name="T13" fmla="*/ 0 h 47"/>
                <a:gd name="T14" fmla="*/ 42 w 47"/>
                <a:gd name="T15" fmla="*/ 5 h 47"/>
                <a:gd name="T16" fmla="*/ 47 w 47"/>
                <a:gd name="T17" fmla="*/ 26 h 47"/>
                <a:gd name="T18" fmla="*/ 47 w 47"/>
                <a:gd name="T19" fmla="*/ 2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7"/>
                <a:gd name="T32" fmla="*/ 47 w 47"/>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7">
                  <a:moveTo>
                    <a:pt x="47" y="26"/>
                  </a:moveTo>
                  <a:lnTo>
                    <a:pt x="42" y="41"/>
                  </a:lnTo>
                  <a:lnTo>
                    <a:pt x="26" y="47"/>
                  </a:lnTo>
                  <a:lnTo>
                    <a:pt x="6" y="41"/>
                  </a:lnTo>
                  <a:lnTo>
                    <a:pt x="0" y="26"/>
                  </a:lnTo>
                  <a:lnTo>
                    <a:pt x="6" y="5"/>
                  </a:lnTo>
                  <a:lnTo>
                    <a:pt x="26" y="0"/>
                  </a:lnTo>
                  <a:lnTo>
                    <a:pt x="42" y="5"/>
                  </a:lnTo>
                  <a:lnTo>
                    <a:pt x="47" y="26"/>
                  </a:lnTo>
                </a:path>
              </a:pathLst>
            </a:custGeom>
            <a:noFill/>
            <a:ln w="7938">
              <a:solidFill>
                <a:srgbClr val="424242"/>
              </a:solidFill>
              <a:prstDash val="solid"/>
              <a:round/>
              <a:headEnd/>
              <a:tailEnd/>
            </a:ln>
          </p:spPr>
          <p:txBody>
            <a:bodyPr/>
            <a:lstStyle/>
            <a:p>
              <a:endParaRPr lang="en-US"/>
            </a:p>
          </p:txBody>
        </p:sp>
        <p:sp>
          <p:nvSpPr>
            <p:cNvPr id="84" name="Freeform 93"/>
            <p:cNvSpPr>
              <a:spLocks/>
            </p:cNvSpPr>
            <p:nvPr/>
          </p:nvSpPr>
          <p:spPr bwMode="auto">
            <a:xfrm>
              <a:off x="6545263" y="2778125"/>
              <a:ext cx="58737" cy="66675"/>
            </a:xfrm>
            <a:custGeom>
              <a:avLst/>
              <a:gdLst>
                <a:gd name="T0" fmla="*/ 0 w 37"/>
                <a:gd name="T1" fmla="*/ 42 h 42"/>
                <a:gd name="T2" fmla="*/ 37 w 37"/>
                <a:gd name="T3" fmla="*/ 21 h 42"/>
                <a:gd name="T4" fmla="*/ 0 w 37"/>
                <a:gd name="T5" fmla="*/ 0 h 42"/>
                <a:gd name="T6" fmla="*/ 0 60000 65536"/>
                <a:gd name="T7" fmla="*/ 0 60000 65536"/>
                <a:gd name="T8" fmla="*/ 0 60000 65536"/>
                <a:gd name="T9" fmla="*/ 0 w 37"/>
                <a:gd name="T10" fmla="*/ 0 h 42"/>
                <a:gd name="T11" fmla="*/ 37 w 37"/>
                <a:gd name="T12" fmla="*/ 42 h 42"/>
              </a:gdLst>
              <a:ahLst/>
              <a:cxnLst>
                <a:cxn ang="T6">
                  <a:pos x="T0" y="T1"/>
                </a:cxn>
                <a:cxn ang="T7">
                  <a:pos x="T2" y="T3"/>
                </a:cxn>
                <a:cxn ang="T8">
                  <a:pos x="T4" y="T5"/>
                </a:cxn>
              </a:cxnLst>
              <a:rect l="T9" t="T10" r="T11" b="T12"/>
              <a:pathLst>
                <a:path w="37" h="42">
                  <a:moveTo>
                    <a:pt x="0" y="42"/>
                  </a:moveTo>
                  <a:lnTo>
                    <a:pt x="37" y="21"/>
                  </a:lnTo>
                  <a:lnTo>
                    <a:pt x="0" y="0"/>
                  </a:lnTo>
                </a:path>
              </a:pathLst>
            </a:custGeom>
            <a:noFill/>
            <a:ln w="7938">
              <a:solidFill>
                <a:srgbClr val="424242"/>
              </a:solidFill>
              <a:prstDash val="solid"/>
              <a:round/>
              <a:headEnd/>
              <a:tailEnd/>
            </a:ln>
          </p:spPr>
          <p:txBody>
            <a:bodyPr/>
            <a:lstStyle/>
            <a:p>
              <a:endParaRPr lang="en-US"/>
            </a:p>
          </p:txBody>
        </p:sp>
        <p:sp>
          <p:nvSpPr>
            <p:cNvPr id="85" name="Line 94"/>
            <p:cNvSpPr>
              <a:spLocks noChangeShapeType="1"/>
            </p:cNvSpPr>
            <p:nvPr/>
          </p:nvSpPr>
          <p:spPr bwMode="auto">
            <a:xfrm flipH="1">
              <a:off x="5945188" y="2811462"/>
              <a:ext cx="658812" cy="0"/>
            </a:xfrm>
            <a:prstGeom prst="line">
              <a:avLst/>
            </a:prstGeom>
            <a:noFill/>
            <a:ln w="7938">
              <a:solidFill>
                <a:srgbClr val="424242"/>
              </a:solidFill>
              <a:round/>
              <a:headEnd/>
              <a:tailEnd/>
            </a:ln>
          </p:spPr>
          <p:txBody>
            <a:bodyPr/>
            <a:lstStyle/>
            <a:p>
              <a:endParaRPr lang="en-US"/>
            </a:p>
          </p:txBody>
        </p:sp>
        <p:sp>
          <p:nvSpPr>
            <p:cNvPr id="86" name="Freeform 95"/>
            <p:cNvSpPr>
              <a:spLocks/>
            </p:cNvSpPr>
            <p:nvPr/>
          </p:nvSpPr>
          <p:spPr bwMode="auto">
            <a:xfrm>
              <a:off x="6545263" y="5024437"/>
              <a:ext cx="58737" cy="66675"/>
            </a:xfrm>
            <a:custGeom>
              <a:avLst/>
              <a:gdLst>
                <a:gd name="T0" fmla="*/ 0 w 37"/>
                <a:gd name="T1" fmla="*/ 42 h 42"/>
                <a:gd name="T2" fmla="*/ 37 w 37"/>
                <a:gd name="T3" fmla="*/ 21 h 42"/>
                <a:gd name="T4" fmla="*/ 0 w 37"/>
                <a:gd name="T5" fmla="*/ 0 h 42"/>
                <a:gd name="T6" fmla="*/ 0 60000 65536"/>
                <a:gd name="T7" fmla="*/ 0 60000 65536"/>
                <a:gd name="T8" fmla="*/ 0 60000 65536"/>
                <a:gd name="T9" fmla="*/ 0 w 37"/>
                <a:gd name="T10" fmla="*/ 0 h 42"/>
                <a:gd name="T11" fmla="*/ 37 w 37"/>
                <a:gd name="T12" fmla="*/ 42 h 42"/>
              </a:gdLst>
              <a:ahLst/>
              <a:cxnLst>
                <a:cxn ang="T6">
                  <a:pos x="T0" y="T1"/>
                </a:cxn>
                <a:cxn ang="T7">
                  <a:pos x="T2" y="T3"/>
                </a:cxn>
                <a:cxn ang="T8">
                  <a:pos x="T4" y="T5"/>
                </a:cxn>
              </a:cxnLst>
              <a:rect l="T9" t="T10" r="T11" b="T12"/>
              <a:pathLst>
                <a:path w="37" h="42">
                  <a:moveTo>
                    <a:pt x="0" y="42"/>
                  </a:moveTo>
                  <a:lnTo>
                    <a:pt x="37" y="21"/>
                  </a:lnTo>
                  <a:lnTo>
                    <a:pt x="0" y="0"/>
                  </a:lnTo>
                </a:path>
              </a:pathLst>
            </a:custGeom>
            <a:noFill/>
            <a:ln w="7938">
              <a:solidFill>
                <a:srgbClr val="424242"/>
              </a:solidFill>
              <a:prstDash val="solid"/>
              <a:round/>
              <a:headEnd/>
              <a:tailEnd/>
            </a:ln>
          </p:spPr>
          <p:txBody>
            <a:bodyPr/>
            <a:lstStyle/>
            <a:p>
              <a:endParaRPr lang="en-US"/>
            </a:p>
          </p:txBody>
        </p:sp>
        <p:sp>
          <p:nvSpPr>
            <p:cNvPr id="87" name="Line 96"/>
            <p:cNvSpPr>
              <a:spLocks noChangeShapeType="1"/>
            </p:cNvSpPr>
            <p:nvPr/>
          </p:nvSpPr>
          <p:spPr bwMode="auto">
            <a:xfrm flipH="1">
              <a:off x="5945188" y="5057775"/>
              <a:ext cx="658812" cy="0"/>
            </a:xfrm>
            <a:prstGeom prst="line">
              <a:avLst/>
            </a:prstGeom>
            <a:noFill/>
            <a:ln w="7938">
              <a:solidFill>
                <a:srgbClr val="424242"/>
              </a:solidFill>
              <a:round/>
              <a:headEnd/>
              <a:tailEnd/>
            </a:ln>
          </p:spPr>
          <p:txBody>
            <a:bodyPr/>
            <a:lstStyle/>
            <a:p>
              <a:endParaRPr lang="en-US"/>
            </a:p>
          </p:txBody>
        </p:sp>
        <p:sp>
          <p:nvSpPr>
            <p:cNvPr id="88" name="Freeform 97"/>
            <p:cNvSpPr>
              <a:spLocks/>
            </p:cNvSpPr>
            <p:nvPr/>
          </p:nvSpPr>
          <p:spPr bwMode="auto">
            <a:xfrm>
              <a:off x="4505325" y="3716337"/>
              <a:ext cx="66675" cy="57150"/>
            </a:xfrm>
            <a:custGeom>
              <a:avLst/>
              <a:gdLst>
                <a:gd name="T0" fmla="*/ 0 w 42"/>
                <a:gd name="T1" fmla="*/ 0 h 36"/>
                <a:gd name="T2" fmla="*/ 21 w 42"/>
                <a:gd name="T3" fmla="*/ 36 h 36"/>
                <a:gd name="T4" fmla="*/ 42 w 42"/>
                <a:gd name="T5" fmla="*/ 0 h 36"/>
                <a:gd name="T6" fmla="*/ 0 60000 65536"/>
                <a:gd name="T7" fmla="*/ 0 60000 65536"/>
                <a:gd name="T8" fmla="*/ 0 60000 65536"/>
                <a:gd name="T9" fmla="*/ 0 w 42"/>
                <a:gd name="T10" fmla="*/ 0 h 36"/>
                <a:gd name="T11" fmla="*/ 42 w 42"/>
                <a:gd name="T12" fmla="*/ 36 h 36"/>
              </a:gdLst>
              <a:ahLst/>
              <a:cxnLst>
                <a:cxn ang="T6">
                  <a:pos x="T0" y="T1"/>
                </a:cxn>
                <a:cxn ang="T7">
                  <a:pos x="T2" y="T3"/>
                </a:cxn>
                <a:cxn ang="T8">
                  <a:pos x="T4" y="T5"/>
                </a:cxn>
              </a:cxnLst>
              <a:rect l="T9" t="T10" r="T11" b="T12"/>
              <a:pathLst>
                <a:path w="42" h="36">
                  <a:moveTo>
                    <a:pt x="0" y="0"/>
                  </a:moveTo>
                  <a:lnTo>
                    <a:pt x="21" y="36"/>
                  </a:lnTo>
                  <a:lnTo>
                    <a:pt x="42" y="0"/>
                  </a:lnTo>
                </a:path>
              </a:pathLst>
            </a:custGeom>
            <a:noFill/>
            <a:ln w="7938">
              <a:solidFill>
                <a:srgbClr val="424242"/>
              </a:solidFill>
              <a:prstDash val="solid"/>
              <a:round/>
              <a:headEnd/>
              <a:tailEnd/>
            </a:ln>
          </p:spPr>
          <p:txBody>
            <a:bodyPr/>
            <a:lstStyle/>
            <a:p>
              <a:endParaRPr lang="en-US"/>
            </a:p>
          </p:txBody>
        </p:sp>
        <p:sp>
          <p:nvSpPr>
            <p:cNvPr id="89" name="Freeform 98"/>
            <p:cNvSpPr>
              <a:spLocks/>
            </p:cNvSpPr>
            <p:nvPr/>
          </p:nvSpPr>
          <p:spPr bwMode="auto">
            <a:xfrm>
              <a:off x="4489450" y="2894012"/>
              <a:ext cx="49213" cy="879475"/>
            </a:xfrm>
            <a:custGeom>
              <a:avLst/>
              <a:gdLst>
                <a:gd name="T0" fmla="*/ 31 w 31"/>
                <a:gd name="T1" fmla="*/ 554 h 554"/>
                <a:gd name="T2" fmla="*/ 31 w 31"/>
                <a:gd name="T3" fmla="*/ 31 h 554"/>
                <a:gd name="T4" fmla="*/ 31 w 31"/>
                <a:gd name="T5" fmla="*/ 26 h 554"/>
                <a:gd name="T6" fmla="*/ 26 w 31"/>
                <a:gd name="T7" fmla="*/ 15 h 554"/>
                <a:gd name="T8" fmla="*/ 20 w 31"/>
                <a:gd name="T9" fmla="*/ 5 h 554"/>
                <a:gd name="T10" fmla="*/ 0 w 31"/>
                <a:gd name="T11" fmla="*/ 0 h 554"/>
                <a:gd name="T12" fmla="*/ 0 60000 65536"/>
                <a:gd name="T13" fmla="*/ 0 60000 65536"/>
                <a:gd name="T14" fmla="*/ 0 60000 65536"/>
                <a:gd name="T15" fmla="*/ 0 60000 65536"/>
                <a:gd name="T16" fmla="*/ 0 60000 65536"/>
                <a:gd name="T17" fmla="*/ 0 60000 65536"/>
                <a:gd name="T18" fmla="*/ 0 w 31"/>
                <a:gd name="T19" fmla="*/ 0 h 554"/>
                <a:gd name="T20" fmla="*/ 31 w 31"/>
                <a:gd name="T21" fmla="*/ 554 h 554"/>
              </a:gdLst>
              <a:ahLst/>
              <a:cxnLst>
                <a:cxn ang="T12">
                  <a:pos x="T0" y="T1"/>
                </a:cxn>
                <a:cxn ang="T13">
                  <a:pos x="T2" y="T3"/>
                </a:cxn>
                <a:cxn ang="T14">
                  <a:pos x="T4" y="T5"/>
                </a:cxn>
                <a:cxn ang="T15">
                  <a:pos x="T6" y="T7"/>
                </a:cxn>
                <a:cxn ang="T16">
                  <a:pos x="T8" y="T9"/>
                </a:cxn>
                <a:cxn ang="T17">
                  <a:pos x="T10" y="T11"/>
                </a:cxn>
              </a:cxnLst>
              <a:rect l="T18" t="T19" r="T20" b="T21"/>
              <a:pathLst>
                <a:path w="31" h="554">
                  <a:moveTo>
                    <a:pt x="31" y="554"/>
                  </a:moveTo>
                  <a:lnTo>
                    <a:pt x="31" y="31"/>
                  </a:lnTo>
                  <a:lnTo>
                    <a:pt x="31" y="26"/>
                  </a:lnTo>
                  <a:lnTo>
                    <a:pt x="26" y="15"/>
                  </a:lnTo>
                  <a:lnTo>
                    <a:pt x="20" y="5"/>
                  </a:lnTo>
                  <a:lnTo>
                    <a:pt x="0" y="0"/>
                  </a:lnTo>
                </a:path>
              </a:pathLst>
            </a:custGeom>
            <a:noFill/>
            <a:ln w="7938">
              <a:solidFill>
                <a:srgbClr val="424242"/>
              </a:solidFill>
              <a:prstDash val="solid"/>
              <a:round/>
              <a:headEnd/>
              <a:tailEnd/>
            </a:ln>
          </p:spPr>
          <p:txBody>
            <a:bodyPr/>
            <a:lstStyle/>
            <a:p>
              <a:endParaRPr lang="en-US"/>
            </a:p>
          </p:txBody>
        </p:sp>
        <p:sp>
          <p:nvSpPr>
            <p:cNvPr id="90" name="Line 99"/>
            <p:cNvSpPr>
              <a:spLocks noChangeShapeType="1"/>
            </p:cNvSpPr>
            <p:nvPr/>
          </p:nvSpPr>
          <p:spPr bwMode="auto">
            <a:xfrm flipH="1">
              <a:off x="3946525" y="2894012"/>
              <a:ext cx="542925" cy="0"/>
            </a:xfrm>
            <a:prstGeom prst="line">
              <a:avLst/>
            </a:prstGeom>
            <a:noFill/>
            <a:ln w="7938">
              <a:solidFill>
                <a:srgbClr val="424242"/>
              </a:solidFill>
              <a:round/>
              <a:headEnd/>
              <a:tailEnd/>
            </a:ln>
          </p:spPr>
          <p:txBody>
            <a:bodyPr/>
            <a:lstStyle/>
            <a:p>
              <a:endParaRPr lang="en-US"/>
            </a:p>
          </p:txBody>
        </p:sp>
        <p:sp>
          <p:nvSpPr>
            <p:cNvPr id="91" name="Freeform 100"/>
            <p:cNvSpPr>
              <a:spLocks/>
            </p:cNvSpPr>
            <p:nvPr/>
          </p:nvSpPr>
          <p:spPr bwMode="auto">
            <a:xfrm>
              <a:off x="5246688" y="4473575"/>
              <a:ext cx="57150" cy="65087"/>
            </a:xfrm>
            <a:custGeom>
              <a:avLst/>
              <a:gdLst>
                <a:gd name="T0" fmla="*/ 0 w 36"/>
                <a:gd name="T1" fmla="*/ 41 h 41"/>
                <a:gd name="T2" fmla="*/ 36 w 36"/>
                <a:gd name="T3" fmla="*/ 21 h 41"/>
                <a:gd name="T4" fmla="*/ 0 w 36"/>
                <a:gd name="T5" fmla="*/ 0 h 41"/>
                <a:gd name="T6" fmla="*/ 0 60000 65536"/>
                <a:gd name="T7" fmla="*/ 0 60000 65536"/>
                <a:gd name="T8" fmla="*/ 0 60000 65536"/>
                <a:gd name="T9" fmla="*/ 0 w 36"/>
                <a:gd name="T10" fmla="*/ 0 h 41"/>
                <a:gd name="T11" fmla="*/ 36 w 36"/>
                <a:gd name="T12" fmla="*/ 41 h 41"/>
              </a:gdLst>
              <a:ahLst/>
              <a:cxnLst>
                <a:cxn ang="T6">
                  <a:pos x="T0" y="T1"/>
                </a:cxn>
                <a:cxn ang="T7">
                  <a:pos x="T2" y="T3"/>
                </a:cxn>
                <a:cxn ang="T8">
                  <a:pos x="T4" y="T5"/>
                </a:cxn>
              </a:cxnLst>
              <a:rect l="T9" t="T10" r="T11" b="T12"/>
              <a:pathLst>
                <a:path w="36" h="41">
                  <a:moveTo>
                    <a:pt x="0" y="41"/>
                  </a:moveTo>
                  <a:lnTo>
                    <a:pt x="36" y="21"/>
                  </a:lnTo>
                  <a:lnTo>
                    <a:pt x="0" y="0"/>
                  </a:lnTo>
                </a:path>
              </a:pathLst>
            </a:custGeom>
            <a:noFill/>
            <a:ln w="7938">
              <a:solidFill>
                <a:srgbClr val="424242"/>
              </a:solidFill>
              <a:prstDash val="solid"/>
              <a:round/>
              <a:headEnd/>
              <a:tailEnd/>
            </a:ln>
          </p:spPr>
          <p:txBody>
            <a:bodyPr/>
            <a:lstStyle/>
            <a:p>
              <a:endParaRPr lang="en-US"/>
            </a:p>
          </p:txBody>
        </p:sp>
        <p:sp>
          <p:nvSpPr>
            <p:cNvPr id="92" name="Freeform 101"/>
            <p:cNvSpPr>
              <a:spLocks/>
            </p:cNvSpPr>
            <p:nvPr/>
          </p:nvSpPr>
          <p:spPr bwMode="auto">
            <a:xfrm>
              <a:off x="4776788" y="4457700"/>
              <a:ext cx="527050" cy="49212"/>
            </a:xfrm>
            <a:custGeom>
              <a:avLst/>
              <a:gdLst>
                <a:gd name="T0" fmla="*/ 332 w 332"/>
                <a:gd name="T1" fmla="*/ 31 h 31"/>
                <a:gd name="T2" fmla="*/ 31 w 332"/>
                <a:gd name="T3" fmla="*/ 31 h 31"/>
                <a:gd name="T4" fmla="*/ 26 w 332"/>
                <a:gd name="T5" fmla="*/ 31 h 31"/>
                <a:gd name="T6" fmla="*/ 16 w 332"/>
                <a:gd name="T7" fmla="*/ 26 h 31"/>
                <a:gd name="T8" fmla="*/ 5 w 332"/>
                <a:gd name="T9" fmla="*/ 20 h 31"/>
                <a:gd name="T10" fmla="*/ 0 w 332"/>
                <a:gd name="T11" fmla="*/ 0 h 31"/>
                <a:gd name="T12" fmla="*/ 0 60000 65536"/>
                <a:gd name="T13" fmla="*/ 0 60000 65536"/>
                <a:gd name="T14" fmla="*/ 0 60000 65536"/>
                <a:gd name="T15" fmla="*/ 0 60000 65536"/>
                <a:gd name="T16" fmla="*/ 0 60000 65536"/>
                <a:gd name="T17" fmla="*/ 0 60000 65536"/>
                <a:gd name="T18" fmla="*/ 0 w 332"/>
                <a:gd name="T19" fmla="*/ 0 h 31"/>
                <a:gd name="T20" fmla="*/ 332 w 332"/>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332" h="31">
                  <a:moveTo>
                    <a:pt x="332" y="31"/>
                  </a:moveTo>
                  <a:lnTo>
                    <a:pt x="31" y="31"/>
                  </a:lnTo>
                  <a:lnTo>
                    <a:pt x="26" y="31"/>
                  </a:lnTo>
                  <a:lnTo>
                    <a:pt x="16" y="26"/>
                  </a:lnTo>
                  <a:lnTo>
                    <a:pt x="5" y="20"/>
                  </a:lnTo>
                  <a:lnTo>
                    <a:pt x="0" y="0"/>
                  </a:lnTo>
                </a:path>
              </a:pathLst>
            </a:custGeom>
            <a:noFill/>
            <a:ln w="7938">
              <a:solidFill>
                <a:srgbClr val="424242"/>
              </a:solidFill>
              <a:prstDash val="solid"/>
              <a:round/>
              <a:headEnd/>
              <a:tailEnd/>
            </a:ln>
          </p:spPr>
          <p:txBody>
            <a:bodyPr/>
            <a:lstStyle/>
            <a:p>
              <a:endParaRPr lang="en-US"/>
            </a:p>
          </p:txBody>
        </p:sp>
        <p:sp>
          <p:nvSpPr>
            <p:cNvPr id="93" name="Line 102"/>
            <p:cNvSpPr>
              <a:spLocks noChangeShapeType="1"/>
            </p:cNvSpPr>
            <p:nvPr/>
          </p:nvSpPr>
          <p:spPr bwMode="auto">
            <a:xfrm flipV="1">
              <a:off x="4776788" y="4152900"/>
              <a:ext cx="0" cy="304800"/>
            </a:xfrm>
            <a:prstGeom prst="line">
              <a:avLst/>
            </a:prstGeom>
            <a:noFill/>
            <a:ln w="7938">
              <a:solidFill>
                <a:srgbClr val="424242"/>
              </a:solidFill>
              <a:round/>
              <a:headEnd/>
              <a:tailEnd/>
            </a:ln>
          </p:spPr>
          <p:txBody>
            <a:bodyPr/>
            <a:lstStyle/>
            <a:p>
              <a:endParaRPr lang="en-US"/>
            </a:p>
          </p:txBody>
        </p:sp>
        <p:sp>
          <p:nvSpPr>
            <p:cNvPr id="94" name="Freeform 103"/>
            <p:cNvSpPr>
              <a:spLocks/>
            </p:cNvSpPr>
            <p:nvPr/>
          </p:nvSpPr>
          <p:spPr bwMode="auto">
            <a:xfrm>
              <a:off x="5518150" y="4473575"/>
              <a:ext cx="57150" cy="65087"/>
            </a:xfrm>
            <a:custGeom>
              <a:avLst/>
              <a:gdLst>
                <a:gd name="T0" fmla="*/ 36 w 36"/>
                <a:gd name="T1" fmla="*/ 0 h 41"/>
                <a:gd name="T2" fmla="*/ 0 w 36"/>
                <a:gd name="T3" fmla="*/ 21 h 41"/>
                <a:gd name="T4" fmla="*/ 36 w 36"/>
                <a:gd name="T5" fmla="*/ 41 h 41"/>
                <a:gd name="T6" fmla="*/ 0 60000 65536"/>
                <a:gd name="T7" fmla="*/ 0 60000 65536"/>
                <a:gd name="T8" fmla="*/ 0 60000 65536"/>
                <a:gd name="T9" fmla="*/ 0 w 36"/>
                <a:gd name="T10" fmla="*/ 0 h 41"/>
                <a:gd name="T11" fmla="*/ 36 w 36"/>
                <a:gd name="T12" fmla="*/ 41 h 41"/>
              </a:gdLst>
              <a:ahLst/>
              <a:cxnLst>
                <a:cxn ang="T6">
                  <a:pos x="T0" y="T1"/>
                </a:cxn>
                <a:cxn ang="T7">
                  <a:pos x="T2" y="T3"/>
                </a:cxn>
                <a:cxn ang="T8">
                  <a:pos x="T4" y="T5"/>
                </a:cxn>
              </a:cxnLst>
              <a:rect l="T9" t="T10" r="T11" b="T12"/>
              <a:pathLst>
                <a:path w="36" h="41">
                  <a:moveTo>
                    <a:pt x="36" y="0"/>
                  </a:moveTo>
                  <a:lnTo>
                    <a:pt x="0" y="21"/>
                  </a:lnTo>
                  <a:lnTo>
                    <a:pt x="36" y="41"/>
                  </a:lnTo>
                </a:path>
              </a:pathLst>
            </a:custGeom>
            <a:noFill/>
            <a:ln w="7938">
              <a:solidFill>
                <a:srgbClr val="424242"/>
              </a:solidFill>
              <a:prstDash val="solid"/>
              <a:round/>
              <a:headEnd/>
              <a:tailEnd/>
            </a:ln>
          </p:spPr>
          <p:txBody>
            <a:bodyPr/>
            <a:lstStyle/>
            <a:p>
              <a:endParaRPr lang="en-US"/>
            </a:p>
          </p:txBody>
        </p:sp>
        <p:sp>
          <p:nvSpPr>
            <p:cNvPr id="95" name="Freeform 104"/>
            <p:cNvSpPr>
              <a:spLocks/>
            </p:cNvSpPr>
            <p:nvPr/>
          </p:nvSpPr>
          <p:spPr bwMode="auto">
            <a:xfrm>
              <a:off x="5518150" y="4457700"/>
              <a:ext cx="525463" cy="49212"/>
            </a:xfrm>
            <a:custGeom>
              <a:avLst/>
              <a:gdLst>
                <a:gd name="T0" fmla="*/ 0 w 331"/>
                <a:gd name="T1" fmla="*/ 31 h 31"/>
                <a:gd name="T2" fmla="*/ 300 w 331"/>
                <a:gd name="T3" fmla="*/ 31 h 31"/>
                <a:gd name="T4" fmla="*/ 305 w 331"/>
                <a:gd name="T5" fmla="*/ 31 h 31"/>
                <a:gd name="T6" fmla="*/ 316 w 331"/>
                <a:gd name="T7" fmla="*/ 26 h 31"/>
                <a:gd name="T8" fmla="*/ 326 w 331"/>
                <a:gd name="T9" fmla="*/ 20 h 31"/>
                <a:gd name="T10" fmla="*/ 331 w 331"/>
                <a:gd name="T11" fmla="*/ 0 h 31"/>
                <a:gd name="T12" fmla="*/ 0 60000 65536"/>
                <a:gd name="T13" fmla="*/ 0 60000 65536"/>
                <a:gd name="T14" fmla="*/ 0 60000 65536"/>
                <a:gd name="T15" fmla="*/ 0 60000 65536"/>
                <a:gd name="T16" fmla="*/ 0 60000 65536"/>
                <a:gd name="T17" fmla="*/ 0 60000 65536"/>
                <a:gd name="T18" fmla="*/ 0 w 331"/>
                <a:gd name="T19" fmla="*/ 0 h 31"/>
                <a:gd name="T20" fmla="*/ 331 w 331"/>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331" h="31">
                  <a:moveTo>
                    <a:pt x="0" y="31"/>
                  </a:moveTo>
                  <a:lnTo>
                    <a:pt x="300" y="31"/>
                  </a:lnTo>
                  <a:lnTo>
                    <a:pt x="305" y="31"/>
                  </a:lnTo>
                  <a:lnTo>
                    <a:pt x="316" y="26"/>
                  </a:lnTo>
                  <a:lnTo>
                    <a:pt x="326" y="20"/>
                  </a:lnTo>
                  <a:lnTo>
                    <a:pt x="331" y="0"/>
                  </a:lnTo>
                </a:path>
              </a:pathLst>
            </a:custGeom>
            <a:noFill/>
            <a:ln w="7938">
              <a:solidFill>
                <a:srgbClr val="424242"/>
              </a:solidFill>
              <a:prstDash val="solid"/>
              <a:round/>
              <a:headEnd/>
              <a:tailEnd/>
            </a:ln>
          </p:spPr>
          <p:txBody>
            <a:bodyPr/>
            <a:lstStyle/>
            <a:p>
              <a:endParaRPr lang="en-US"/>
            </a:p>
          </p:txBody>
        </p:sp>
        <p:sp>
          <p:nvSpPr>
            <p:cNvPr id="96" name="Line 105"/>
            <p:cNvSpPr>
              <a:spLocks noChangeShapeType="1"/>
            </p:cNvSpPr>
            <p:nvPr/>
          </p:nvSpPr>
          <p:spPr bwMode="auto">
            <a:xfrm flipV="1">
              <a:off x="6043613" y="4152900"/>
              <a:ext cx="0" cy="304800"/>
            </a:xfrm>
            <a:prstGeom prst="line">
              <a:avLst/>
            </a:prstGeom>
            <a:noFill/>
            <a:ln w="7938">
              <a:solidFill>
                <a:srgbClr val="424242"/>
              </a:solidFill>
              <a:round/>
              <a:headEnd/>
              <a:tailEnd/>
            </a:ln>
          </p:spPr>
          <p:txBody>
            <a:bodyPr/>
            <a:lstStyle/>
            <a:p>
              <a:endParaRPr lang="en-US"/>
            </a:p>
          </p:txBody>
        </p:sp>
        <p:sp>
          <p:nvSpPr>
            <p:cNvPr id="97" name="Freeform 106"/>
            <p:cNvSpPr>
              <a:spLocks/>
            </p:cNvSpPr>
            <p:nvPr/>
          </p:nvSpPr>
          <p:spPr bwMode="auto">
            <a:xfrm>
              <a:off x="3509963" y="2663825"/>
              <a:ext cx="65087" cy="57150"/>
            </a:xfrm>
            <a:custGeom>
              <a:avLst/>
              <a:gdLst>
                <a:gd name="T0" fmla="*/ 0 w 41"/>
                <a:gd name="T1" fmla="*/ 0 h 36"/>
                <a:gd name="T2" fmla="*/ 21 w 41"/>
                <a:gd name="T3" fmla="*/ 36 h 36"/>
                <a:gd name="T4" fmla="*/ 41 w 41"/>
                <a:gd name="T5" fmla="*/ 0 h 36"/>
                <a:gd name="T6" fmla="*/ 0 60000 65536"/>
                <a:gd name="T7" fmla="*/ 0 60000 65536"/>
                <a:gd name="T8" fmla="*/ 0 60000 65536"/>
                <a:gd name="T9" fmla="*/ 0 w 41"/>
                <a:gd name="T10" fmla="*/ 0 h 36"/>
                <a:gd name="T11" fmla="*/ 41 w 41"/>
                <a:gd name="T12" fmla="*/ 36 h 36"/>
              </a:gdLst>
              <a:ahLst/>
              <a:cxnLst>
                <a:cxn ang="T6">
                  <a:pos x="T0" y="T1"/>
                </a:cxn>
                <a:cxn ang="T7">
                  <a:pos x="T2" y="T3"/>
                </a:cxn>
                <a:cxn ang="T8">
                  <a:pos x="T4" y="T5"/>
                </a:cxn>
              </a:cxnLst>
              <a:rect l="T9" t="T10" r="T11" b="T12"/>
              <a:pathLst>
                <a:path w="41" h="36">
                  <a:moveTo>
                    <a:pt x="0" y="0"/>
                  </a:moveTo>
                  <a:lnTo>
                    <a:pt x="21" y="36"/>
                  </a:lnTo>
                  <a:lnTo>
                    <a:pt x="41" y="0"/>
                  </a:lnTo>
                </a:path>
              </a:pathLst>
            </a:custGeom>
            <a:noFill/>
            <a:ln w="7938">
              <a:solidFill>
                <a:srgbClr val="424242"/>
              </a:solidFill>
              <a:prstDash val="solid"/>
              <a:round/>
              <a:headEnd/>
              <a:tailEnd/>
            </a:ln>
          </p:spPr>
          <p:txBody>
            <a:bodyPr/>
            <a:lstStyle/>
            <a:p>
              <a:endParaRPr lang="en-US"/>
            </a:p>
          </p:txBody>
        </p:sp>
        <p:sp>
          <p:nvSpPr>
            <p:cNvPr id="98" name="Freeform 107"/>
            <p:cNvSpPr>
              <a:spLocks/>
            </p:cNvSpPr>
            <p:nvPr/>
          </p:nvSpPr>
          <p:spPr bwMode="auto">
            <a:xfrm>
              <a:off x="3543300" y="2433637"/>
              <a:ext cx="49213" cy="287338"/>
            </a:xfrm>
            <a:custGeom>
              <a:avLst/>
              <a:gdLst>
                <a:gd name="T0" fmla="*/ 0 w 31"/>
                <a:gd name="T1" fmla="*/ 181 h 181"/>
                <a:gd name="T2" fmla="*/ 0 w 31"/>
                <a:gd name="T3" fmla="*/ 31 h 181"/>
                <a:gd name="T4" fmla="*/ 0 w 31"/>
                <a:gd name="T5" fmla="*/ 26 h 181"/>
                <a:gd name="T6" fmla="*/ 5 w 31"/>
                <a:gd name="T7" fmla="*/ 15 h 181"/>
                <a:gd name="T8" fmla="*/ 15 w 31"/>
                <a:gd name="T9" fmla="*/ 5 h 181"/>
                <a:gd name="T10" fmla="*/ 31 w 31"/>
                <a:gd name="T11" fmla="*/ 0 h 181"/>
                <a:gd name="T12" fmla="*/ 0 60000 65536"/>
                <a:gd name="T13" fmla="*/ 0 60000 65536"/>
                <a:gd name="T14" fmla="*/ 0 60000 65536"/>
                <a:gd name="T15" fmla="*/ 0 60000 65536"/>
                <a:gd name="T16" fmla="*/ 0 60000 65536"/>
                <a:gd name="T17" fmla="*/ 0 60000 65536"/>
                <a:gd name="T18" fmla="*/ 0 w 31"/>
                <a:gd name="T19" fmla="*/ 0 h 181"/>
                <a:gd name="T20" fmla="*/ 31 w 31"/>
                <a:gd name="T21" fmla="*/ 181 h 181"/>
              </a:gdLst>
              <a:ahLst/>
              <a:cxnLst>
                <a:cxn ang="T12">
                  <a:pos x="T0" y="T1"/>
                </a:cxn>
                <a:cxn ang="T13">
                  <a:pos x="T2" y="T3"/>
                </a:cxn>
                <a:cxn ang="T14">
                  <a:pos x="T4" y="T5"/>
                </a:cxn>
                <a:cxn ang="T15">
                  <a:pos x="T6" y="T7"/>
                </a:cxn>
                <a:cxn ang="T16">
                  <a:pos x="T8" y="T9"/>
                </a:cxn>
                <a:cxn ang="T17">
                  <a:pos x="T10" y="T11"/>
                </a:cxn>
              </a:cxnLst>
              <a:rect l="T18" t="T19" r="T20" b="T21"/>
              <a:pathLst>
                <a:path w="31" h="181">
                  <a:moveTo>
                    <a:pt x="0" y="181"/>
                  </a:moveTo>
                  <a:lnTo>
                    <a:pt x="0" y="31"/>
                  </a:lnTo>
                  <a:lnTo>
                    <a:pt x="0" y="26"/>
                  </a:lnTo>
                  <a:lnTo>
                    <a:pt x="5" y="15"/>
                  </a:lnTo>
                  <a:lnTo>
                    <a:pt x="15" y="5"/>
                  </a:lnTo>
                  <a:lnTo>
                    <a:pt x="31" y="0"/>
                  </a:lnTo>
                </a:path>
              </a:pathLst>
            </a:custGeom>
            <a:noFill/>
            <a:ln w="7938" cap="flat">
              <a:solidFill>
                <a:srgbClr val="424242"/>
              </a:solidFill>
              <a:prstDash val="dash"/>
              <a:round/>
              <a:headEnd/>
              <a:tailEnd/>
            </a:ln>
          </p:spPr>
          <p:txBody>
            <a:bodyPr/>
            <a:lstStyle/>
            <a:p>
              <a:endParaRPr lang="en-US"/>
            </a:p>
          </p:txBody>
        </p:sp>
        <p:sp>
          <p:nvSpPr>
            <p:cNvPr id="99" name="Freeform 108"/>
            <p:cNvSpPr>
              <a:spLocks/>
            </p:cNvSpPr>
            <p:nvPr/>
          </p:nvSpPr>
          <p:spPr bwMode="auto">
            <a:xfrm>
              <a:off x="3592513" y="2384425"/>
              <a:ext cx="690562" cy="49212"/>
            </a:xfrm>
            <a:custGeom>
              <a:avLst/>
              <a:gdLst>
                <a:gd name="T0" fmla="*/ 0 w 435"/>
                <a:gd name="T1" fmla="*/ 31 h 31"/>
                <a:gd name="T2" fmla="*/ 404 w 435"/>
                <a:gd name="T3" fmla="*/ 31 h 31"/>
                <a:gd name="T4" fmla="*/ 409 w 435"/>
                <a:gd name="T5" fmla="*/ 31 h 31"/>
                <a:gd name="T6" fmla="*/ 420 w 435"/>
                <a:gd name="T7" fmla="*/ 25 h 31"/>
                <a:gd name="T8" fmla="*/ 430 w 435"/>
                <a:gd name="T9" fmla="*/ 20 h 31"/>
                <a:gd name="T10" fmla="*/ 435 w 435"/>
                <a:gd name="T11" fmla="*/ 0 h 31"/>
                <a:gd name="T12" fmla="*/ 0 60000 65536"/>
                <a:gd name="T13" fmla="*/ 0 60000 65536"/>
                <a:gd name="T14" fmla="*/ 0 60000 65536"/>
                <a:gd name="T15" fmla="*/ 0 60000 65536"/>
                <a:gd name="T16" fmla="*/ 0 60000 65536"/>
                <a:gd name="T17" fmla="*/ 0 60000 65536"/>
                <a:gd name="T18" fmla="*/ 0 w 435"/>
                <a:gd name="T19" fmla="*/ 0 h 31"/>
                <a:gd name="T20" fmla="*/ 435 w 435"/>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435" h="31">
                  <a:moveTo>
                    <a:pt x="0" y="31"/>
                  </a:moveTo>
                  <a:lnTo>
                    <a:pt x="404" y="31"/>
                  </a:lnTo>
                  <a:lnTo>
                    <a:pt x="409" y="31"/>
                  </a:lnTo>
                  <a:lnTo>
                    <a:pt x="420" y="25"/>
                  </a:lnTo>
                  <a:lnTo>
                    <a:pt x="430" y="20"/>
                  </a:lnTo>
                  <a:lnTo>
                    <a:pt x="435" y="0"/>
                  </a:lnTo>
                </a:path>
              </a:pathLst>
            </a:custGeom>
            <a:noFill/>
            <a:ln w="7938" cap="flat">
              <a:solidFill>
                <a:srgbClr val="424242"/>
              </a:solidFill>
              <a:prstDash val="dash"/>
              <a:round/>
              <a:headEnd/>
              <a:tailEnd/>
            </a:ln>
          </p:spPr>
          <p:txBody>
            <a:bodyPr/>
            <a:lstStyle/>
            <a:p>
              <a:endParaRPr lang="en-US"/>
            </a:p>
          </p:txBody>
        </p:sp>
        <p:sp>
          <p:nvSpPr>
            <p:cNvPr id="100" name="Line 109"/>
            <p:cNvSpPr>
              <a:spLocks noChangeShapeType="1"/>
            </p:cNvSpPr>
            <p:nvPr/>
          </p:nvSpPr>
          <p:spPr bwMode="auto">
            <a:xfrm flipV="1">
              <a:off x="4283075" y="2144712"/>
              <a:ext cx="0" cy="239713"/>
            </a:xfrm>
            <a:prstGeom prst="line">
              <a:avLst/>
            </a:prstGeom>
            <a:noFill/>
            <a:ln w="7938">
              <a:solidFill>
                <a:srgbClr val="424242"/>
              </a:solidFill>
              <a:prstDash val="dash"/>
              <a:round/>
              <a:headEnd/>
              <a:tailEnd/>
            </a:ln>
          </p:spPr>
          <p:txBody>
            <a:bodyPr/>
            <a:lstStyle/>
            <a:p>
              <a:endParaRPr lang="en-US"/>
            </a:p>
          </p:txBody>
        </p:sp>
        <p:sp>
          <p:nvSpPr>
            <p:cNvPr id="101" name="Rectangle 110"/>
            <p:cNvSpPr>
              <a:spLocks noChangeArrowheads="1"/>
            </p:cNvSpPr>
            <p:nvPr/>
          </p:nvSpPr>
          <p:spPr bwMode="auto">
            <a:xfrm>
              <a:off x="4954588" y="3254375"/>
              <a:ext cx="252412" cy="122237"/>
            </a:xfrm>
            <a:prstGeom prst="rect">
              <a:avLst/>
            </a:prstGeom>
            <a:noFill/>
            <a:ln w="9525">
              <a:noFill/>
              <a:miter lim="800000"/>
              <a:headEnd/>
              <a:tailEnd/>
            </a:ln>
          </p:spPr>
          <p:txBody>
            <a:bodyPr wrap="none" lIns="0" tIns="0" rIns="0" bIns="0">
              <a:spAutoFit/>
            </a:bodyPr>
            <a:lstStyle/>
            <a:p>
              <a:pPr eaLnBrk="0" hangingPunct="0"/>
              <a:r>
                <a:rPr lang="en-GB" sz="800">
                  <a:solidFill>
                    <a:srgbClr val="000000"/>
                  </a:solidFill>
                  <a:ea typeface="MS PGothic" pitchFamily="34" charset="-128"/>
                </a:rPr>
                <a:t> [x&gt;0]</a:t>
              </a:r>
              <a:endParaRPr lang="en-GB" sz="2800">
                <a:ea typeface="MS PGothic" pitchFamily="34" charset="-128"/>
              </a:endParaRPr>
            </a:p>
          </p:txBody>
        </p:sp>
        <p:sp>
          <p:nvSpPr>
            <p:cNvPr id="102" name="Freeform 111"/>
            <p:cNvSpPr>
              <a:spLocks/>
            </p:cNvSpPr>
            <p:nvPr/>
          </p:nvSpPr>
          <p:spPr bwMode="auto">
            <a:xfrm>
              <a:off x="5360988" y="2638425"/>
              <a:ext cx="66675" cy="57150"/>
            </a:xfrm>
            <a:custGeom>
              <a:avLst/>
              <a:gdLst>
                <a:gd name="T0" fmla="*/ 0 w 42"/>
                <a:gd name="T1" fmla="*/ 0 h 36"/>
                <a:gd name="T2" fmla="*/ 21 w 42"/>
                <a:gd name="T3" fmla="*/ 36 h 36"/>
                <a:gd name="T4" fmla="*/ 42 w 42"/>
                <a:gd name="T5" fmla="*/ 0 h 36"/>
                <a:gd name="T6" fmla="*/ 0 60000 65536"/>
                <a:gd name="T7" fmla="*/ 0 60000 65536"/>
                <a:gd name="T8" fmla="*/ 0 60000 65536"/>
                <a:gd name="T9" fmla="*/ 0 w 42"/>
                <a:gd name="T10" fmla="*/ 0 h 36"/>
                <a:gd name="T11" fmla="*/ 42 w 42"/>
                <a:gd name="T12" fmla="*/ 36 h 36"/>
              </a:gdLst>
              <a:ahLst/>
              <a:cxnLst>
                <a:cxn ang="T6">
                  <a:pos x="T0" y="T1"/>
                </a:cxn>
                <a:cxn ang="T7">
                  <a:pos x="T2" y="T3"/>
                </a:cxn>
                <a:cxn ang="T8">
                  <a:pos x="T4" y="T5"/>
                </a:cxn>
              </a:cxnLst>
              <a:rect l="T9" t="T10" r="T11" b="T12"/>
              <a:pathLst>
                <a:path w="42" h="36">
                  <a:moveTo>
                    <a:pt x="0" y="0"/>
                  </a:moveTo>
                  <a:lnTo>
                    <a:pt x="21" y="36"/>
                  </a:lnTo>
                  <a:lnTo>
                    <a:pt x="42" y="0"/>
                  </a:lnTo>
                </a:path>
              </a:pathLst>
            </a:custGeom>
            <a:noFill/>
            <a:ln w="7938">
              <a:solidFill>
                <a:srgbClr val="424242"/>
              </a:solidFill>
              <a:prstDash val="solid"/>
              <a:round/>
              <a:headEnd/>
              <a:tailEnd/>
            </a:ln>
          </p:spPr>
          <p:txBody>
            <a:bodyPr/>
            <a:lstStyle/>
            <a:p>
              <a:endParaRPr lang="en-US"/>
            </a:p>
          </p:txBody>
        </p:sp>
        <p:sp>
          <p:nvSpPr>
            <p:cNvPr id="103" name="Freeform 112"/>
            <p:cNvSpPr>
              <a:spLocks/>
            </p:cNvSpPr>
            <p:nvPr/>
          </p:nvSpPr>
          <p:spPr bwMode="auto">
            <a:xfrm>
              <a:off x="5345113" y="2465387"/>
              <a:ext cx="49212" cy="230188"/>
            </a:xfrm>
            <a:custGeom>
              <a:avLst/>
              <a:gdLst>
                <a:gd name="T0" fmla="*/ 31 w 31"/>
                <a:gd name="T1" fmla="*/ 145 h 145"/>
                <a:gd name="T2" fmla="*/ 31 w 31"/>
                <a:gd name="T3" fmla="*/ 31 h 145"/>
                <a:gd name="T4" fmla="*/ 31 w 31"/>
                <a:gd name="T5" fmla="*/ 26 h 145"/>
                <a:gd name="T6" fmla="*/ 26 w 31"/>
                <a:gd name="T7" fmla="*/ 16 h 145"/>
                <a:gd name="T8" fmla="*/ 20 w 31"/>
                <a:gd name="T9" fmla="*/ 6 h 145"/>
                <a:gd name="T10" fmla="*/ 0 w 31"/>
                <a:gd name="T11" fmla="*/ 0 h 145"/>
                <a:gd name="T12" fmla="*/ 0 60000 65536"/>
                <a:gd name="T13" fmla="*/ 0 60000 65536"/>
                <a:gd name="T14" fmla="*/ 0 60000 65536"/>
                <a:gd name="T15" fmla="*/ 0 60000 65536"/>
                <a:gd name="T16" fmla="*/ 0 60000 65536"/>
                <a:gd name="T17" fmla="*/ 0 60000 65536"/>
                <a:gd name="T18" fmla="*/ 0 w 31"/>
                <a:gd name="T19" fmla="*/ 0 h 145"/>
                <a:gd name="T20" fmla="*/ 31 w 31"/>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31" h="145">
                  <a:moveTo>
                    <a:pt x="31" y="145"/>
                  </a:moveTo>
                  <a:lnTo>
                    <a:pt x="31" y="31"/>
                  </a:lnTo>
                  <a:lnTo>
                    <a:pt x="31" y="26"/>
                  </a:lnTo>
                  <a:lnTo>
                    <a:pt x="26" y="16"/>
                  </a:lnTo>
                  <a:lnTo>
                    <a:pt x="20" y="6"/>
                  </a:lnTo>
                  <a:lnTo>
                    <a:pt x="0" y="0"/>
                  </a:lnTo>
                </a:path>
              </a:pathLst>
            </a:custGeom>
            <a:noFill/>
            <a:ln w="7938" cap="flat">
              <a:solidFill>
                <a:srgbClr val="424242"/>
              </a:solidFill>
              <a:prstDash val="dash"/>
              <a:round/>
              <a:headEnd/>
              <a:tailEnd/>
            </a:ln>
          </p:spPr>
          <p:txBody>
            <a:bodyPr/>
            <a:lstStyle/>
            <a:p>
              <a:endParaRPr lang="en-US"/>
            </a:p>
          </p:txBody>
        </p:sp>
        <p:sp>
          <p:nvSpPr>
            <p:cNvPr id="104" name="Freeform 113"/>
            <p:cNvSpPr>
              <a:spLocks/>
            </p:cNvSpPr>
            <p:nvPr/>
          </p:nvSpPr>
          <p:spPr bwMode="auto">
            <a:xfrm>
              <a:off x="4743450" y="2416175"/>
              <a:ext cx="601663" cy="49212"/>
            </a:xfrm>
            <a:custGeom>
              <a:avLst/>
              <a:gdLst>
                <a:gd name="T0" fmla="*/ 379 w 379"/>
                <a:gd name="T1" fmla="*/ 31 h 31"/>
                <a:gd name="T2" fmla="*/ 31 w 379"/>
                <a:gd name="T3" fmla="*/ 31 h 31"/>
                <a:gd name="T4" fmla="*/ 26 w 379"/>
                <a:gd name="T5" fmla="*/ 31 h 31"/>
                <a:gd name="T6" fmla="*/ 16 w 379"/>
                <a:gd name="T7" fmla="*/ 26 h 31"/>
                <a:gd name="T8" fmla="*/ 6 w 379"/>
                <a:gd name="T9" fmla="*/ 21 h 31"/>
                <a:gd name="T10" fmla="*/ 0 w 379"/>
                <a:gd name="T11" fmla="*/ 0 h 31"/>
                <a:gd name="T12" fmla="*/ 0 60000 65536"/>
                <a:gd name="T13" fmla="*/ 0 60000 65536"/>
                <a:gd name="T14" fmla="*/ 0 60000 65536"/>
                <a:gd name="T15" fmla="*/ 0 60000 65536"/>
                <a:gd name="T16" fmla="*/ 0 60000 65536"/>
                <a:gd name="T17" fmla="*/ 0 60000 65536"/>
                <a:gd name="T18" fmla="*/ 0 w 379"/>
                <a:gd name="T19" fmla="*/ 0 h 31"/>
                <a:gd name="T20" fmla="*/ 379 w 379"/>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379" h="31">
                  <a:moveTo>
                    <a:pt x="379" y="31"/>
                  </a:moveTo>
                  <a:lnTo>
                    <a:pt x="31" y="31"/>
                  </a:lnTo>
                  <a:lnTo>
                    <a:pt x="26" y="31"/>
                  </a:lnTo>
                  <a:lnTo>
                    <a:pt x="16" y="26"/>
                  </a:lnTo>
                  <a:lnTo>
                    <a:pt x="6" y="21"/>
                  </a:lnTo>
                  <a:lnTo>
                    <a:pt x="0" y="0"/>
                  </a:lnTo>
                </a:path>
              </a:pathLst>
            </a:custGeom>
            <a:noFill/>
            <a:ln w="7938" cap="flat">
              <a:solidFill>
                <a:srgbClr val="424242"/>
              </a:solidFill>
              <a:prstDash val="dash"/>
              <a:round/>
              <a:headEnd/>
              <a:tailEnd/>
            </a:ln>
          </p:spPr>
          <p:txBody>
            <a:bodyPr/>
            <a:lstStyle/>
            <a:p>
              <a:endParaRPr lang="en-US"/>
            </a:p>
          </p:txBody>
        </p:sp>
        <p:sp>
          <p:nvSpPr>
            <p:cNvPr id="105" name="Line 114"/>
            <p:cNvSpPr>
              <a:spLocks noChangeShapeType="1"/>
            </p:cNvSpPr>
            <p:nvPr/>
          </p:nvSpPr>
          <p:spPr bwMode="auto">
            <a:xfrm flipV="1">
              <a:off x="4743450" y="2144712"/>
              <a:ext cx="0" cy="271463"/>
            </a:xfrm>
            <a:prstGeom prst="line">
              <a:avLst/>
            </a:prstGeom>
            <a:noFill/>
            <a:ln w="7938">
              <a:solidFill>
                <a:srgbClr val="424242"/>
              </a:solidFill>
              <a:prstDash val="dash"/>
              <a:round/>
              <a:headEnd/>
              <a:tailEnd/>
            </a:ln>
          </p:spPr>
          <p:txBody>
            <a:bodyPr/>
            <a:lstStyle/>
            <a:p>
              <a:endParaRPr lang="en-US"/>
            </a:p>
          </p:txBody>
        </p:sp>
        <p:sp>
          <p:nvSpPr>
            <p:cNvPr id="106" name="Rectangle 115"/>
            <p:cNvSpPr>
              <a:spLocks noChangeArrowheads="1"/>
            </p:cNvSpPr>
            <p:nvPr/>
          </p:nvSpPr>
          <p:spPr bwMode="auto">
            <a:xfrm>
              <a:off x="5526088" y="3259137"/>
              <a:ext cx="311150" cy="122238"/>
            </a:xfrm>
            <a:prstGeom prst="rect">
              <a:avLst/>
            </a:prstGeom>
            <a:noFill/>
            <a:ln w="9525">
              <a:noFill/>
              <a:miter lim="800000"/>
              <a:headEnd/>
              <a:tailEnd/>
            </a:ln>
          </p:spPr>
          <p:txBody>
            <a:bodyPr wrap="none" lIns="0" tIns="0" rIns="0" bIns="0">
              <a:spAutoFit/>
            </a:bodyPr>
            <a:lstStyle/>
            <a:p>
              <a:pPr eaLnBrk="0" hangingPunct="0"/>
              <a:r>
                <a:rPr lang="en-GB" sz="800" dirty="0">
                  <a:solidFill>
                    <a:srgbClr val="000000"/>
                  </a:solidFill>
                  <a:ea typeface="MS PGothic" pitchFamily="34" charset="-128"/>
                </a:rPr>
                <a:t> [x&lt;=0]</a:t>
              </a:r>
              <a:endParaRPr lang="en-GB" sz="2800" dirty="0">
                <a:ea typeface="MS PGothic" pitchFamily="34" charset="-128"/>
              </a:endParaRPr>
            </a:p>
          </p:txBody>
        </p:sp>
        <p:sp>
          <p:nvSpPr>
            <p:cNvPr id="107" name="Freeform 116"/>
            <p:cNvSpPr>
              <a:spLocks/>
            </p:cNvSpPr>
            <p:nvPr/>
          </p:nvSpPr>
          <p:spPr bwMode="auto">
            <a:xfrm>
              <a:off x="4743450" y="3814762"/>
              <a:ext cx="66675" cy="58738"/>
            </a:xfrm>
            <a:custGeom>
              <a:avLst/>
              <a:gdLst>
                <a:gd name="T0" fmla="*/ 0 w 42"/>
                <a:gd name="T1" fmla="*/ 0 h 37"/>
                <a:gd name="T2" fmla="*/ 21 w 42"/>
                <a:gd name="T3" fmla="*/ 37 h 37"/>
                <a:gd name="T4" fmla="*/ 42 w 42"/>
                <a:gd name="T5" fmla="*/ 0 h 37"/>
                <a:gd name="T6" fmla="*/ 0 60000 65536"/>
                <a:gd name="T7" fmla="*/ 0 60000 65536"/>
                <a:gd name="T8" fmla="*/ 0 60000 65536"/>
                <a:gd name="T9" fmla="*/ 0 w 42"/>
                <a:gd name="T10" fmla="*/ 0 h 37"/>
                <a:gd name="T11" fmla="*/ 42 w 42"/>
                <a:gd name="T12" fmla="*/ 37 h 37"/>
              </a:gdLst>
              <a:ahLst/>
              <a:cxnLst>
                <a:cxn ang="T6">
                  <a:pos x="T0" y="T1"/>
                </a:cxn>
                <a:cxn ang="T7">
                  <a:pos x="T2" y="T3"/>
                </a:cxn>
                <a:cxn ang="T8">
                  <a:pos x="T4" y="T5"/>
                </a:cxn>
              </a:cxnLst>
              <a:rect l="T9" t="T10" r="T11" b="T12"/>
              <a:pathLst>
                <a:path w="42" h="37">
                  <a:moveTo>
                    <a:pt x="0" y="0"/>
                  </a:moveTo>
                  <a:lnTo>
                    <a:pt x="21" y="37"/>
                  </a:lnTo>
                  <a:lnTo>
                    <a:pt x="42" y="0"/>
                  </a:lnTo>
                </a:path>
              </a:pathLst>
            </a:custGeom>
            <a:noFill/>
            <a:ln w="7938">
              <a:solidFill>
                <a:srgbClr val="424242"/>
              </a:solidFill>
              <a:prstDash val="solid"/>
              <a:round/>
              <a:headEnd/>
              <a:tailEnd/>
            </a:ln>
          </p:spPr>
          <p:txBody>
            <a:bodyPr/>
            <a:lstStyle/>
            <a:p>
              <a:endParaRPr lang="en-US"/>
            </a:p>
          </p:txBody>
        </p:sp>
        <p:sp>
          <p:nvSpPr>
            <p:cNvPr id="108" name="Freeform 117"/>
            <p:cNvSpPr>
              <a:spLocks/>
            </p:cNvSpPr>
            <p:nvPr/>
          </p:nvSpPr>
          <p:spPr bwMode="auto">
            <a:xfrm>
              <a:off x="4776788" y="3403600"/>
              <a:ext cx="49212" cy="469900"/>
            </a:xfrm>
            <a:custGeom>
              <a:avLst/>
              <a:gdLst>
                <a:gd name="T0" fmla="*/ 0 w 31"/>
                <a:gd name="T1" fmla="*/ 296 h 296"/>
                <a:gd name="T2" fmla="*/ 0 w 31"/>
                <a:gd name="T3" fmla="*/ 31 h 296"/>
                <a:gd name="T4" fmla="*/ 0 w 31"/>
                <a:gd name="T5" fmla="*/ 26 h 296"/>
                <a:gd name="T6" fmla="*/ 5 w 31"/>
                <a:gd name="T7" fmla="*/ 16 h 296"/>
                <a:gd name="T8" fmla="*/ 16 w 31"/>
                <a:gd name="T9" fmla="*/ 5 h 296"/>
                <a:gd name="T10" fmla="*/ 31 w 31"/>
                <a:gd name="T11" fmla="*/ 0 h 296"/>
                <a:gd name="T12" fmla="*/ 0 60000 65536"/>
                <a:gd name="T13" fmla="*/ 0 60000 65536"/>
                <a:gd name="T14" fmla="*/ 0 60000 65536"/>
                <a:gd name="T15" fmla="*/ 0 60000 65536"/>
                <a:gd name="T16" fmla="*/ 0 60000 65536"/>
                <a:gd name="T17" fmla="*/ 0 60000 65536"/>
                <a:gd name="T18" fmla="*/ 0 w 31"/>
                <a:gd name="T19" fmla="*/ 0 h 296"/>
                <a:gd name="T20" fmla="*/ 31 w 31"/>
                <a:gd name="T21" fmla="*/ 296 h 296"/>
              </a:gdLst>
              <a:ahLst/>
              <a:cxnLst>
                <a:cxn ang="T12">
                  <a:pos x="T0" y="T1"/>
                </a:cxn>
                <a:cxn ang="T13">
                  <a:pos x="T2" y="T3"/>
                </a:cxn>
                <a:cxn ang="T14">
                  <a:pos x="T4" y="T5"/>
                </a:cxn>
                <a:cxn ang="T15">
                  <a:pos x="T6" y="T7"/>
                </a:cxn>
                <a:cxn ang="T16">
                  <a:pos x="T8" y="T9"/>
                </a:cxn>
                <a:cxn ang="T17">
                  <a:pos x="T10" y="T11"/>
                </a:cxn>
              </a:cxnLst>
              <a:rect l="T18" t="T19" r="T20" b="T21"/>
              <a:pathLst>
                <a:path w="31" h="296">
                  <a:moveTo>
                    <a:pt x="0" y="296"/>
                  </a:moveTo>
                  <a:lnTo>
                    <a:pt x="0" y="31"/>
                  </a:lnTo>
                  <a:lnTo>
                    <a:pt x="0" y="26"/>
                  </a:lnTo>
                  <a:lnTo>
                    <a:pt x="5" y="16"/>
                  </a:lnTo>
                  <a:lnTo>
                    <a:pt x="16" y="5"/>
                  </a:lnTo>
                  <a:lnTo>
                    <a:pt x="31" y="0"/>
                  </a:lnTo>
                </a:path>
              </a:pathLst>
            </a:custGeom>
            <a:noFill/>
            <a:ln w="7938" cap="flat">
              <a:solidFill>
                <a:srgbClr val="424242"/>
              </a:solidFill>
              <a:prstDash val="dash"/>
              <a:round/>
              <a:headEnd/>
              <a:tailEnd/>
            </a:ln>
          </p:spPr>
          <p:txBody>
            <a:bodyPr/>
            <a:lstStyle/>
            <a:p>
              <a:endParaRPr lang="en-US"/>
            </a:p>
          </p:txBody>
        </p:sp>
        <p:sp>
          <p:nvSpPr>
            <p:cNvPr id="109" name="Line 118"/>
            <p:cNvSpPr>
              <a:spLocks noChangeShapeType="1"/>
            </p:cNvSpPr>
            <p:nvPr/>
          </p:nvSpPr>
          <p:spPr bwMode="auto">
            <a:xfrm>
              <a:off x="4826000" y="3403600"/>
              <a:ext cx="477838" cy="0"/>
            </a:xfrm>
            <a:prstGeom prst="line">
              <a:avLst/>
            </a:prstGeom>
            <a:noFill/>
            <a:ln w="7938">
              <a:solidFill>
                <a:srgbClr val="424242"/>
              </a:solidFill>
              <a:prstDash val="dash"/>
              <a:round/>
              <a:headEnd/>
              <a:tailEnd/>
            </a:ln>
          </p:spPr>
          <p:txBody>
            <a:bodyPr/>
            <a:lstStyle/>
            <a:p>
              <a:endParaRPr lang="en-US"/>
            </a:p>
          </p:txBody>
        </p:sp>
        <p:sp>
          <p:nvSpPr>
            <p:cNvPr id="110" name="Freeform 119"/>
            <p:cNvSpPr>
              <a:spLocks/>
            </p:cNvSpPr>
            <p:nvPr/>
          </p:nvSpPr>
          <p:spPr bwMode="auto">
            <a:xfrm>
              <a:off x="5945188" y="3814762"/>
              <a:ext cx="66675" cy="58738"/>
            </a:xfrm>
            <a:custGeom>
              <a:avLst/>
              <a:gdLst>
                <a:gd name="T0" fmla="*/ 0 w 42"/>
                <a:gd name="T1" fmla="*/ 0 h 37"/>
                <a:gd name="T2" fmla="*/ 21 w 42"/>
                <a:gd name="T3" fmla="*/ 37 h 37"/>
                <a:gd name="T4" fmla="*/ 42 w 42"/>
                <a:gd name="T5" fmla="*/ 0 h 37"/>
                <a:gd name="T6" fmla="*/ 0 60000 65536"/>
                <a:gd name="T7" fmla="*/ 0 60000 65536"/>
                <a:gd name="T8" fmla="*/ 0 60000 65536"/>
                <a:gd name="T9" fmla="*/ 0 w 42"/>
                <a:gd name="T10" fmla="*/ 0 h 37"/>
                <a:gd name="T11" fmla="*/ 42 w 42"/>
                <a:gd name="T12" fmla="*/ 37 h 37"/>
              </a:gdLst>
              <a:ahLst/>
              <a:cxnLst>
                <a:cxn ang="T6">
                  <a:pos x="T0" y="T1"/>
                </a:cxn>
                <a:cxn ang="T7">
                  <a:pos x="T2" y="T3"/>
                </a:cxn>
                <a:cxn ang="T8">
                  <a:pos x="T4" y="T5"/>
                </a:cxn>
              </a:cxnLst>
              <a:rect l="T9" t="T10" r="T11" b="T12"/>
              <a:pathLst>
                <a:path w="42" h="37">
                  <a:moveTo>
                    <a:pt x="0" y="0"/>
                  </a:moveTo>
                  <a:lnTo>
                    <a:pt x="21" y="37"/>
                  </a:lnTo>
                  <a:lnTo>
                    <a:pt x="42" y="0"/>
                  </a:lnTo>
                </a:path>
              </a:pathLst>
            </a:custGeom>
            <a:noFill/>
            <a:ln w="7938">
              <a:solidFill>
                <a:srgbClr val="424242"/>
              </a:solidFill>
              <a:prstDash val="solid"/>
              <a:round/>
              <a:headEnd/>
              <a:tailEnd/>
            </a:ln>
          </p:spPr>
          <p:txBody>
            <a:bodyPr/>
            <a:lstStyle/>
            <a:p>
              <a:endParaRPr lang="en-US"/>
            </a:p>
          </p:txBody>
        </p:sp>
        <p:sp>
          <p:nvSpPr>
            <p:cNvPr id="111" name="Freeform 120"/>
            <p:cNvSpPr>
              <a:spLocks/>
            </p:cNvSpPr>
            <p:nvPr/>
          </p:nvSpPr>
          <p:spPr bwMode="auto">
            <a:xfrm>
              <a:off x="5929313" y="3403600"/>
              <a:ext cx="49212" cy="469900"/>
            </a:xfrm>
            <a:custGeom>
              <a:avLst/>
              <a:gdLst>
                <a:gd name="T0" fmla="*/ 31 w 31"/>
                <a:gd name="T1" fmla="*/ 296 h 296"/>
                <a:gd name="T2" fmla="*/ 31 w 31"/>
                <a:gd name="T3" fmla="*/ 31 h 296"/>
                <a:gd name="T4" fmla="*/ 31 w 31"/>
                <a:gd name="T5" fmla="*/ 26 h 296"/>
                <a:gd name="T6" fmla="*/ 26 w 31"/>
                <a:gd name="T7" fmla="*/ 16 h 296"/>
                <a:gd name="T8" fmla="*/ 20 w 31"/>
                <a:gd name="T9" fmla="*/ 5 h 296"/>
                <a:gd name="T10" fmla="*/ 0 w 31"/>
                <a:gd name="T11" fmla="*/ 0 h 296"/>
                <a:gd name="T12" fmla="*/ 0 60000 65536"/>
                <a:gd name="T13" fmla="*/ 0 60000 65536"/>
                <a:gd name="T14" fmla="*/ 0 60000 65536"/>
                <a:gd name="T15" fmla="*/ 0 60000 65536"/>
                <a:gd name="T16" fmla="*/ 0 60000 65536"/>
                <a:gd name="T17" fmla="*/ 0 60000 65536"/>
                <a:gd name="T18" fmla="*/ 0 w 31"/>
                <a:gd name="T19" fmla="*/ 0 h 296"/>
                <a:gd name="T20" fmla="*/ 31 w 31"/>
                <a:gd name="T21" fmla="*/ 296 h 296"/>
              </a:gdLst>
              <a:ahLst/>
              <a:cxnLst>
                <a:cxn ang="T12">
                  <a:pos x="T0" y="T1"/>
                </a:cxn>
                <a:cxn ang="T13">
                  <a:pos x="T2" y="T3"/>
                </a:cxn>
                <a:cxn ang="T14">
                  <a:pos x="T4" y="T5"/>
                </a:cxn>
                <a:cxn ang="T15">
                  <a:pos x="T6" y="T7"/>
                </a:cxn>
                <a:cxn ang="T16">
                  <a:pos x="T8" y="T9"/>
                </a:cxn>
                <a:cxn ang="T17">
                  <a:pos x="T10" y="T11"/>
                </a:cxn>
              </a:cxnLst>
              <a:rect l="T18" t="T19" r="T20" b="T21"/>
              <a:pathLst>
                <a:path w="31" h="296">
                  <a:moveTo>
                    <a:pt x="31" y="296"/>
                  </a:moveTo>
                  <a:lnTo>
                    <a:pt x="31" y="31"/>
                  </a:lnTo>
                  <a:lnTo>
                    <a:pt x="31" y="26"/>
                  </a:lnTo>
                  <a:lnTo>
                    <a:pt x="26" y="16"/>
                  </a:lnTo>
                  <a:lnTo>
                    <a:pt x="20" y="5"/>
                  </a:lnTo>
                  <a:lnTo>
                    <a:pt x="0" y="0"/>
                  </a:lnTo>
                </a:path>
              </a:pathLst>
            </a:custGeom>
            <a:noFill/>
            <a:ln w="7938" cap="flat">
              <a:solidFill>
                <a:srgbClr val="424242"/>
              </a:solidFill>
              <a:prstDash val="dash"/>
              <a:round/>
              <a:headEnd/>
              <a:tailEnd/>
            </a:ln>
          </p:spPr>
          <p:txBody>
            <a:bodyPr/>
            <a:lstStyle/>
            <a:p>
              <a:endParaRPr lang="en-US"/>
            </a:p>
          </p:txBody>
        </p:sp>
        <p:sp>
          <p:nvSpPr>
            <p:cNvPr id="112" name="Line 121"/>
            <p:cNvSpPr>
              <a:spLocks noChangeShapeType="1"/>
            </p:cNvSpPr>
            <p:nvPr/>
          </p:nvSpPr>
          <p:spPr bwMode="auto">
            <a:xfrm flipH="1">
              <a:off x="5518150" y="3403600"/>
              <a:ext cx="411163" cy="0"/>
            </a:xfrm>
            <a:prstGeom prst="line">
              <a:avLst/>
            </a:prstGeom>
            <a:noFill/>
            <a:ln w="7938">
              <a:solidFill>
                <a:srgbClr val="424242"/>
              </a:solidFill>
              <a:prstDash val="dash"/>
              <a:round/>
              <a:headEnd/>
              <a:tailEnd/>
            </a:ln>
          </p:spPr>
          <p:txBody>
            <a:bodyPr/>
            <a:lstStyle/>
            <a:p>
              <a:endParaRPr lang="en-US"/>
            </a:p>
          </p:txBody>
        </p:sp>
        <p:sp>
          <p:nvSpPr>
            <p:cNvPr id="113" name="Freeform 122"/>
            <p:cNvSpPr>
              <a:spLocks/>
            </p:cNvSpPr>
            <p:nvPr/>
          </p:nvSpPr>
          <p:spPr bwMode="auto">
            <a:xfrm>
              <a:off x="2827338" y="2860675"/>
              <a:ext cx="57150" cy="66675"/>
            </a:xfrm>
            <a:custGeom>
              <a:avLst/>
              <a:gdLst>
                <a:gd name="T0" fmla="*/ 0 w 36"/>
                <a:gd name="T1" fmla="*/ 42 h 42"/>
                <a:gd name="T2" fmla="*/ 36 w 36"/>
                <a:gd name="T3" fmla="*/ 21 h 42"/>
                <a:gd name="T4" fmla="*/ 0 w 36"/>
                <a:gd name="T5" fmla="*/ 0 h 42"/>
                <a:gd name="T6" fmla="*/ 0 60000 65536"/>
                <a:gd name="T7" fmla="*/ 0 60000 65536"/>
                <a:gd name="T8" fmla="*/ 0 60000 65536"/>
                <a:gd name="T9" fmla="*/ 0 w 36"/>
                <a:gd name="T10" fmla="*/ 0 h 42"/>
                <a:gd name="T11" fmla="*/ 36 w 36"/>
                <a:gd name="T12" fmla="*/ 42 h 42"/>
              </a:gdLst>
              <a:ahLst/>
              <a:cxnLst>
                <a:cxn ang="T6">
                  <a:pos x="T0" y="T1"/>
                </a:cxn>
                <a:cxn ang="T7">
                  <a:pos x="T2" y="T3"/>
                </a:cxn>
                <a:cxn ang="T8">
                  <a:pos x="T4" y="T5"/>
                </a:cxn>
              </a:cxnLst>
              <a:rect l="T9" t="T10" r="T11" b="T12"/>
              <a:pathLst>
                <a:path w="36" h="42">
                  <a:moveTo>
                    <a:pt x="0" y="42"/>
                  </a:moveTo>
                  <a:lnTo>
                    <a:pt x="36" y="21"/>
                  </a:lnTo>
                  <a:lnTo>
                    <a:pt x="0" y="0"/>
                  </a:lnTo>
                </a:path>
              </a:pathLst>
            </a:custGeom>
            <a:noFill/>
            <a:ln w="7938">
              <a:solidFill>
                <a:srgbClr val="424242"/>
              </a:solidFill>
              <a:prstDash val="solid"/>
              <a:round/>
              <a:headEnd/>
              <a:tailEnd/>
            </a:ln>
          </p:spPr>
          <p:txBody>
            <a:bodyPr/>
            <a:lstStyle/>
            <a:p>
              <a:endParaRPr lang="en-US"/>
            </a:p>
          </p:txBody>
        </p:sp>
        <p:sp>
          <p:nvSpPr>
            <p:cNvPr id="114" name="Line 123"/>
            <p:cNvSpPr>
              <a:spLocks noChangeShapeType="1"/>
            </p:cNvSpPr>
            <p:nvPr/>
          </p:nvSpPr>
          <p:spPr bwMode="auto">
            <a:xfrm flipH="1">
              <a:off x="2455863" y="2894012"/>
              <a:ext cx="428625" cy="0"/>
            </a:xfrm>
            <a:prstGeom prst="line">
              <a:avLst/>
            </a:prstGeom>
            <a:noFill/>
            <a:ln w="7938">
              <a:solidFill>
                <a:srgbClr val="424242"/>
              </a:solidFill>
              <a:round/>
              <a:headEnd/>
              <a:tailEnd/>
            </a:ln>
          </p:spPr>
          <p:txBody>
            <a:bodyPr/>
            <a:lstStyle/>
            <a:p>
              <a:endParaRPr lang="en-US"/>
            </a:p>
          </p:txBody>
        </p:sp>
        <p:sp>
          <p:nvSpPr>
            <p:cNvPr id="115" name="Freeform 124"/>
            <p:cNvSpPr>
              <a:spLocks/>
            </p:cNvSpPr>
            <p:nvPr/>
          </p:nvSpPr>
          <p:spPr bwMode="auto">
            <a:xfrm>
              <a:off x="5376863" y="3297237"/>
              <a:ext cx="66675" cy="57150"/>
            </a:xfrm>
            <a:custGeom>
              <a:avLst/>
              <a:gdLst>
                <a:gd name="T0" fmla="*/ 0 w 42"/>
                <a:gd name="T1" fmla="*/ 0 h 36"/>
                <a:gd name="T2" fmla="*/ 21 w 42"/>
                <a:gd name="T3" fmla="*/ 36 h 36"/>
                <a:gd name="T4" fmla="*/ 42 w 42"/>
                <a:gd name="T5" fmla="*/ 0 h 36"/>
                <a:gd name="T6" fmla="*/ 0 60000 65536"/>
                <a:gd name="T7" fmla="*/ 0 60000 65536"/>
                <a:gd name="T8" fmla="*/ 0 60000 65536"/>
                <a:gd name="T9" fmla="*/ 0 w 42"/>
                <a:gd name="T10" fmla="*/ 0 h 36"/>
                <a:gd name="T11" fmla="*/ 42 w 42"/>
                <a:gd name="T12" fmla="*/ 36 h 36"/>
              </a:gdLst>
              <a:ahLst/>
              <a:cxnLst>
                <a:cxn ang="T6">
                  <a:pos x="T0" y="T1"/>
                </a:cxn>
                <a:cxn ang="T7">
                  <a:pos x="T2" y="T3"/>
                </a:cxn>
                <a:cxn ang="T8">
                  <a:pos x="T4" y="T5"/>
                </a:cxn>
              </a:cxnLst>
              <a:rect l="T9" t="T10" r="T11" b="T12"/>
              <a:pathLst>
                <a:path w="42" h="36">
                  <a:moveTo>
                    <a:pt x="0" y="0"/>
                  </a:moveTo>
                  <a:lnTo>
                    <a:pt x="21" y="36"/>
                  </a:lnTo>
                  <a:lnTo>
                    <a:pt x="42" y="0"/>
                  </a:lnTo>
                </a:path>
              </a:pathLst>
            </a:custGeom>
            <a:noFill/>
            <a:ln w="7938">
              <a:solidFill>
                <a:srgbClr val="424242"/>
              </a:solidFill>
              <a:prstDash val="solid"/>
              <a:round/>
              <a:headEnd/>
              <a:tailEnd/>
            </a:ln>
          </p:spPr>
          <p:txBody>
            <a:bodyPr/>
            <a:lstStyle/>
            <a:p>
              <a:endParaRPr lang="en-US"/>
            </a:p>
          </p:txBody>
        </p:sp>
        <p:sp>
          <p:nvSpPr>
            <p:cNvPr id="116" name="Line 125"/>
            <p:cNvSpPr>
              <a:spLocks noChangeShapeType="1"/>
            </p:cNvSpPr>
            <p:nvPr/>
          </p:nvSpPr>
          <p:spPr bwMode="auto">
            <a:xfrm flipV="1">
              <a:off x="5410200" y="2927350"/>
              <a:ext cx="0" cy="427037"/>
            </a:xfrm>
            <a:prstGeom prst="line">
              <a:avLst/>
            </a:prstGeom>
            <a:noFill/>
            <a:ln w="7938">
              <a:solidFill>
                <a:srgbClr val="424242"/>
              </a:solidFill>
              <a:prstDash val="dash"/>
              <a:round/>
              <a:headEnd/>
              <a:tailEnd/>
            </a:ln>
          </p:spPr>
          <p:txBody>
            <a:bodyPr/>
            <a:lstStyle/>
            <a:p>
              <a:endParaRPr lang="en-US"/>
            </a:p>
          </p:txBody>
        </p:sp>
        <p:sp>
          <p:nvSpPr>
            <p:cNvPr id="117" name="Freeform 126"/>
            <p:cNvSpPr>
              <a:spLocks/>
            </p:cNvSpPr>
            <p:nvPr/>
          </p:nvSpPr>
          <p:spPr bwMode="auto">
            <a:xfrm>
              <a:off x="4464050" y="2030412"/>
              <a:ext cx="66675" cy="57150"/>
            </a:xfrm>
            <a:custGeom>
              <a:avLst/>
              <a:gdLst>
                <a:gd name="T0" fmla="*/ 0 w 42"/>
                <a:gd name="T1" fmla="*/ 0 h 36"/>
                <a:gd name="T2" fmla="*/ 21 w 42"/>
                <a:gd name="T3" fmla="*/ 36 h 36"/>
                <a:gd name="T4" fmla="*/ 42 w 42"/>
                <a:gd name="T5" fmla="*/ 0 h 36"/>
                <a:gd name="T6" fmla="*/ 0 60000 65536"/>
                <a:gd name="T7" fmla="*/ 0 60000 65536"/>
                <a:gd name="T8" fmla="*/ 0 60000 65536"/>
                <a:gd name="T9" fmla="*/ 0 w 42"/>
                <a:gd name="T10" fmla="*/ 0 h 36"/>
                <a:gd name="T11" fmla="*/ 42 w 42"/>
                <a:gd name="T12" fmla="*/ 36 h 36"/>
              </a:gdLst>
              <a:ahLst/>
              <a:cxnLst>
                <a:cxn ang="T6">
                  <a:pos x="T0" y="T1"/>
                </a:cxn>
                <a:cxn ang="T7">
                  <a:pos x="T2" y="T3"/>
                </a:cxn>
                <a:cxn ang="T8">
                  <a:pos x="T4" y="T5"/>
                </a:cxn>
              </a:cxnLst>
              <a:rect l="T9" t="T10" r="T11" b="T12"/>
              <a:pathLst>
                <a:path w="42" h="36">
                  <a:moveTo>
                    <a:pt x="0" y="0"/>
                  </a:moveTo>
                  <a:lnTo>
                    <a:pt x="21" y="36"/>
                  </a:lnTo>
                  <a:lnTo>
                    <a:pt x="42" y="0"/>
                  </a:lnTo>
                </a:path>
              </a:pathLst>
            </a:custGeom>
            <a:noFill/>
            <a:ln w="7938">
              <a:solidFill>
                <a:srgbClr val="424242"/>
              </a:solidFill>
              <a:prstDash val="solid"/>
              <a:round/>
              <a:headEnd/>
              <a:tailEnd/>
            </a:ln>
          </p:spPr>
          <p:txBody>
            <a:bodyPr/>
            <a:lstStyle/>
            <a:p>
              <a:endParaRPr lang="en-US"/>
            </a:p>
          </p:txBody>
        </p:sp>
        <p:sp>
          <p:nvSpPr>
            <p:cNvPr id="118" name="Line 127"/>
            <p:cNvSpPr>
              <a:spLocks noChangeShapeType="1"/>
            </p:cNvSpPr>
            <p:nvPr/>
          </p:nvSpPr>
          <p:spPr bwMode="auto">
            <a:xfrm flipV="1">
              <a:off x="4497388" y="1766887"/>
              <a:ext cx="0" cy="320675"/>
            </a:xfrm>
            <a:prstGeom prst="line">
              <a:avLst/>
            </a:prstGeom>
            <a:noFill/>
            <a:ln w="7938">
              <a:solidFill>
                <a:srgbClr val="424242"/>
              </a:solidFill>
              <a:prstDash val="dash"/>
              <a:round/>
              <a:headEnd/>
              <a:tailEnd/>
            </a:ln>
          </p:spPr>
          <p:txBody>
            <a:bodyPr/>
            <a:lstStyle/>
            <a:p>
              <a:endParaRPr lang="en-US"/>
            </a:p>
          </p:txBody>
        </p:sp>
        <p:sp>
          <p:nvSpPr>
            <p:cNvPr id="119" name="Freeform 128"/>
            <p:cNvSpPr>
              <a:spLocks/>
            </p:cNvSpPr>
            <p:nvPr/>
          </p:nvSpPr>
          <p:spPr bwMode="auto">
            <a:xfrm>
              <a:off x="5376863" y="5411787"/>
              <a:ext cx="66675" cy="57150"/>
            </a:xfrm>
            <a:custGeom>
              <a:avLst/>
              <a:gdLst>
                <a:gd name="T0" fmla="*/ 0 w 42"/>
                <a:gd name="T1" fmla="*/ 0 h 36"/>
                <a:gd name="T2" fmla="*/ 21 w 42"/>
                <a:gd name="T3" fmla="*/ 36 h 36"/>
                <a:gd name="T4" fmla="*/ 42 w 42"/>
                <a:gd name="T5" fmla="*/ 0 h 36"/>
                <a:gd name="T6" fmla="*/ 0 60000 65536"/>
                <a:gd name="T7" fmla="*/ 0 60000 65536"/>
                <a:gd name="T8" fmla="*/ 0 60000 65536"/>
                <a:gd name="T9" fmla="*/ 0 w 42"/>
                <a:gd name="T10" fmla="*/ 0 h 36"/>
                <a:gd name="T11" fmla="*/ 42 w 42"/>
                <a:gd name="T12" fmla="*/ 36 h 36"/>
              </a:gdLst>
              <a:ahLst/>
              <a:cxnLst>
                <a:cxn ang="T6">
                  <a:pos x="T0" y="T1"/>
                </a:cxn>
                <a:cxn ang="T7">
                  <a:pos x="T2" y="T3"/>
                </a:cxn>
                <a:cxn ang="T8">
                  <a:pos x="T4" y="T5"/>
                </a:cxn>
              </a:cxnLst>
              <a:rect l="T9" t="T10" r="T11" b="T12"/>
              <a:pathLst>
                <a:path w="42" h="36">
                  <a:moveTo>
                    <a:pt x="0" y="0"/>
                  </a:moveTo>
                  <a:lnTo>
                    <a:pt x="21" y="36"/>
                  </a:lnTo>
                  <a:lnTo>
                    <a:pt x="42" y="0"/>
                  </a:lnTo>
                </a:path>
              </a:pathLst>
            </a:custGeom>
            <a:noFill/>
            <a:ln w="7938">
              <a:solidFill>
                <a:srgbClr val="424242"/>
              </a:solidFill>
              <a:prstDash val="solid"/>
              <a:round/>
              <a:headEnd/>
              <a:tailEnd/>
            </a:ln>
          </p:spPr>
          <p:txBody>
            <a:bodyPr/>
            <a:lstStyle/>
            <a:p>
              <a:endParaRPr lang="en-US"/>
            </a:p>
          </p:txBody>
        </p:sp>
        <p:sp>
          <p:nvSpPr>
            <p:cNvPr id="120" name="Line 129"/>
            <p:cNvSpPr>
              <a:spLocks noChangeShapeType="1"/>
            </p:cNvSpPr>
            <p:nvPr/>
          </p:nvSpPr>
          <p:spPr bwMode="auto">
            <a:xfrm flipV="1">
              <a:off x="5410200" y="5205412"/>
              <a:ext cx="0" cy="263525"/>
            </a:xfrm>
            <a:prstGeom prst="line">
              <a:avLst/>
            </a:prstGeom>
            <a:noFill/>
            <a:ln w="7938">
              <a:solidFill>
                <a:srgbClr val="424242"/>
              </a:solidFill>
              <a:prstDash val="dash"/>
              <a:round/>
              <a:headEnd/>
              <a:tailEnd/>
            </a:ln>
          </p:spPr>
          <p:txBody>
            <a:bodyPr/>
            <a:lstStyle/>
            <a:p>
              <a:endParaRPr lang="en-US"/>
            </a:p>
          </p:txBody>
        </p:sp>
        <p:sp>
          <p:nvSpPr>
            <p:cNvPr id="121" name="Freeform 130"/>
            <p:cNvSpPr>
              <a:spLocks/>
            </p:cNvSpPr>
            <p:nvPr/>
          </p:nvSpPr>
          <p:spPr bwMode="auto">
            <a:xfrm>
              <a:off x="5376863" y="4752975"/>
              <a:ext cx="66675" cy="57150"/>
            </a:xfrm>
            <a:custGeom>
              <a:avLst/>
              <a:gdLst>
                <a:gd name="T0" fmla="*/ 0 w 42"/>
                <a:gd name="T1" fmla="*/ 0 h 36"/>
                <a:gd name="T2" fmla="*/ 21 w 42"/>
                <a:gd name="T3" fmla="*/ 36 h 36"/>
                <a:gd name="T4" fmla="*/ 42 w 42"/>
                <a:gd name="T5" fmla="*/ 0 h 36"/>
                <a:gd name="T6" fmla="*/ 0 60000 65536"/>
                <a:gd name="T7" fmla="*/ 0 60000 65536"/>
                <a:gd name="T8" fmla="*/ 0 60000 65536"/>
                <a:gd name="T9" fmla="*/ 0 w 42"/>
                <a:gd name="T10" fmla="*/ 0 h 36"/>
                <a:gd name="T11" fmla="*/ 42 w 42"/>
                <a:gd name="T12" fmla="*/ 36 h 36"/>
              </a:gdLst>
              <a:ahLst/>
              <a:cxnLst>
                <a:cxn ang="T6">
                  <a:pos x="T0" y="T1"/>
                </a:cxn>
                <a:cxn ang="T7">
                  <a:pos x="T2" y="T3"/>
                </a:cxn>
                <a:cxn ang="T8">
                  <a:pos x="T4" y="T5"/>
                </a:cxn>
              </a:cxnLst>
              <a:rect l="T9" t="T10" r="T11" b="T12"/>
              <a:pathLst>
                <a:path w="42" h="36">
                  <a:moveTo>
                    <a:pt x="0" y="0"/>
                  </a:moveTo>
                  <a:lnTo>
                    <a:pt x="21" y="36"/>
                  </a:lnTo>
                  <a:lnTo>
                    <a:pt x="42" y="0"/>
                  </a:lnTo>
                </a:path>
              </a:pathLst>
            </a:custGeom>
            <a:noFill/>
            <a:ln w="7938">
              <a:solidFill>
                <a:srgbClr val="424242"/>
              </a:solidFill>
              <a:prstDash val="solid"/>
              <a:round/>
              <a:headEnd/>
              <a:tailEnd/>
            </a:ln>
          </p:spPr>
          <p:txBody>
            <a:bodyPr/>
            <a:lstStyle/>
            <a:p>
              <a:endParaRPr lang="en-US"/>
            </a:p>
          </p:txBody>
        </p:sp>
        <p:sp>
          <p:nvSpPr>
            <p:cNvPr id="122" name="Line 131"/>
            <p:cNvSpPr>
              <a:spLocks noChangeShapeType="1"/>
            </p:cNvSpPr>
            <p:nvPr/>
          </p:nvSpPr>
          <p:spPr bwMode="auto">
            <a:xfrm flipV="1">
              <a:off x="5410200" y="4564062"/>
              <a:ext cx="0" cy="246063"/>
            </a:xfrm>
            <a:prstGeom prst="line">
              <a:avLst/>
            </a:prstGeom>
            <a:noFill/>
            <a:ln w="7938">
              <a:solidFill>
                <a:srgbClr val="424242"/>
              </a:solidFill>
              <a:round/>
              <a:headEnd/>
              <a:tailEnd/>
            </a:ln>
          </p:spPr>
          <p:txBody>
            <a:bodyPr/>
            <a:lstStyle/>
            <a:p>
              <a:endParaRPr lang="en-US"/>
            </a:p>
          </p:txBody>
        </p:sp>
        <p:sp>
          <p:nvSpPr>
            <p:cNvPr id="123" name="Freeform 137"/>
            <p:cNvSpPr>
              <a:spLocks/>
            </p:cNvSpPr>
            <p:nvPr/>
          </p:nvSpPr>
          <p:spPr bwMode="auto">
            <a:xfrm>
              <a:off x="4814888" y="5026025"/>
              <a:ext cx="57150" cy="66675"/>
            </a:xfrm>
            <a:custGeom>
              <a:avLst/>
              <a:gdLst>
                <a:gd name="T0" fmla="*/ 0 w 36"/>
                <a:gd name="T1" fmla="*/ 42 h 42"/>
                <a:gd name="T2" fmla="*/ 36 w 36"/>
                <a:gd name="T3" fmla="*/ 21 h 42"/>
                <a:gd name="T4" fmla="*/ 0 w 36"/>
                <a:gd name="T5" fmla="*/ 0 h 42"/>
                <a:gd name="T6" fmla="*/ 0 60000 65536"/>
                <a:gd name="T7" fmla="*/ 0 60000 65536"/>
                <a:gd name="T8" fmla="*/ 0 60000 65536"/>
                <a:gd name="T9" fmla="*/ 0 w 36"/>
                <a:gd name="T10" fmla="*/ 0 h 42"/>
                <a:gd name="T11" fmla="*/ 36 w 36"/>
                <a:gd name="T12" fmla="*/ 42 h 42"/>
              </a:gdLst>
              <a:ahLst/>
              <a:cxnLst>
                <a:cxn ang="T6">
                  <a:pos x="T0" y="T1"/>
                </a:cxn>
                <a:cxn ang="T7">
                  <a:pos x="T2" y="T3"/>
                </a:cxn>
                <a:cxn ang="T8">
                  <a:pos x="T4" y="T5"/>
                </a:cxn>
              </a:cxnLst>
              <a:rect l="T9" t="T10" r="T11" b="T12"/>
              <a:pathLst>
                <a:path w="36" h="42">
                  <a:moveTo>
                    <a:pt x="0" y="42"/>
                  </a:moveTo>
                  <a:lnTo>
                    <a:pt x="36" y="21"/>
                  </a:lnTo>
                  <a:lnTo>
                    <a:pt x="0" y="0"/>
                  </a:lnTo>
                </a:path>
              </a:pathLst>
            </a:custGeom>
            <a:noFill/>
            <a:ln w="7938">
              <a:solidFill>
                <a:srgbClr val="424242"/>
              </a:solidFill>
              <a:prstDash val="solid"/>
              <a:round/>
              <a:headEnd/>
              <a:tailEnd/>
            </a:ln>
          </p:spPr>
          <p:txBody>
            <a:bodyPr/>
            <a:lstStyle/>
            <a:p>
              <a:endParaRPr lang="en-US"/>
            </a:p>
          </p:txBody>
        </p:sp>
        <p:sp>
          <p:nvSpPr>
            <p:cNvPr id="124" name="Line 138"/>
            <p:cNvSpPr>
              <a:spLocks noChangeShapeType="1"/>
            </p:cNvSpPr>
            <p:nvPr/>
          </p:nvSpPr>
          <p:spPr bwMode="auto">
            <a:xfrm>
              <a:off x="2422525" y="5059362"/>
              <a:ext cx="2432050" cy="0"/>
            </a:xfrm>
            <a:prstGeom prst="line">
              <a:avLst/>
            </a:prstGeom>
            <a:noFill/>
            <a:ln w="9525">
              <a:solidFill>
                <a:schemeClr val="tx1"/>
              </a:solidFill>
              <a:round/>
              <a:headEnd/>
              <a:tailEnd/>
            </a:ln>
          </p:spPr>
          <p:txBody>
            <a:bodyPr wrap="none" anchor="ctr"/>
            <a:lstStyle/>
            <a:p>
              <a:endParaRPr lang="en-US"/>
            </a:p>
          </p:txBody>
        </p:sp>
      </p:grpSp>
      <p:sp>
        <p:nvSpPr>
          <p:cNvPr id="131" name="TextBox 130"/>
          <p:cNvSpPr txBox="1">
            <a:spLocks noChangeArrowheads="1"/>
          </p:cNvSpPr>
          <p:nvPr/>
        </p:nvSpPr>
        <p:spPr bwMode="auto">
          <a:xfrm>
            <a:off x="6821082" y="3544668"/>
            <a:ext cx="1524000" cy="381000"/>
          </a:xfrm>
          <a:prstGeom prst="rect">
            <a:avLst/>
          </a:prstGeom>
          <a:noFill/>
          <a:ln w="9525">
            <a:noFill/>
            <a:miter lim="800000"/>
            <a:headEnd/>
            <a:tailEnd/>
          </a:ln>
        </p:spPr>
        <p:txBody>
          <a:bodyPr wrap="none"/>
          <a:lstStyle/>
          <a:p>
            <a:pPr algn="ctr">
              <a:spcBef>
                <a:spcPct val="50000"/>
              </a:spcBef>
            </a:pPr>
            <a:r>
              <a:rPr lang="en-US" dirty="0" smtClean="0">
                <a:solidFill>
                  <a:schemeClr val="accent2">
                    <a:lumMod val="75000"/>
                  </a:schemeClr>
                </a:solidFill>
              </a:rPr>
              <a:t>Guard</a:t>
            </a:r>
            <a:br>
              <a:rPr lang="en-US" dirty="0" smtClean="0">
                <a:solidFill>
                  <a:schemeClr val="accent2">
                    <a:lumMod val="75000"/>
                  </a:schemeClr>
                </a:solidFill>
              </a:rPr>
            </a:br>
            <a:r>
              <a:rPr lang="en-US" dirty="0" smtClean="0">
                <a:solidFill>
                  <a:schemeClr val="accent2">
                    <a:lumMod val="75000"/>
                  </a:schemeClr>
                </a:solidFill>
              </a:rPr>
              <a:t>Condition</a:t>
            </a:r>
            <a:endParaRPr lang="en-US" dirty="0">
              <a:solidFill>
                <a:schemeClr val="accent2">
                  <a:lumMod val="75000"/>
                </a:schemeClr>
              </a:solidFill>
            </a:endParaRPr>
          </a:p>
        </p:txBody>
      </p:sp>
      <p:cxnSp>
        <p:nvCxnSpPr>
          <p:cNvPr id="132" name="Straight Arrow Connector 131"/>
          <p:cNvCxnSpPr>
            <a:cxnSpLocks noChangeShapeType="1"/>
          </p:cNvCxnSpPr>
          <p:nvPr/>
        </p:nvCxnSpPr>
        <p:spPr bwMode="auto">
          <a:xfrm flipH="1" flipV="1">
            <a:off x="5444720" y="3559032"/>
            <a:ext cx="1681163" cy="176136"/>
          </a:xfrm>
          <a:prstGeom prst="straightConnector1">
            <a:avLst/>
          </a:prstGeom>
          <a:noFill/>
          <a:ln w="25400" algn="ctr">
            <a:solidFill>
              <a:schemeClr val="accent2">
                <a:lumMod val="75000"/>
              </a:schemeClr>
            </a:solidFill>
            <a:round/>
            <a:headEnd/>
            <a:tailEnd type="arrow" w="med" len="med"/>
          </a:ln>
        </p:spPr>
      </p:cxnSp>
      <p:sp>
        <p:nvSpPr>
          <p:cNvPr id="133" name="AutoShape 3"/>
          <p:cNvSpPr>
            <a:spLocks noChangeArrowheads="1"/>
          </p:cNvSpPr>
          <p:nvPr/>
        </p:nvSpPr>
        <p:spPr bwMode="gray">
          <a:xfrm>
            <a:off x="5018988" y="857378"/>
            <a:ext cx="3784645" cy="1200329"/>
          </a:xfrm>
          <a:prstGeom prst="rect">
            <a:avLst/>
          </a:prstGeom>
          <a:ln>
            <a:solidFill>
              <a:srgbClr val="0432FF"/>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chor="ctr">
            <a:spAutoFit/>
          </a:bodyPr>
          <a:lstStyle/>
          <a:p>
            <a:pPr algn="ctr" eaLnBrk="0" hangingPunct="0">
              <a:defRPr/>
            </a:pPr>
            <a:r>
              <a:rPr lang="en-US" sz="2400" dirty="0" smtClean="0">
                <a:solidFill>
                  <a:srgbClr val="0432FF"/>
                </a:solidFill>
                <a:latin typeface="Helvetica" pitchFamily="34" charset="0"/>
                <a:cs typeface="Arial" charset="0"/>
              </a:rPr>
              <a:t>In which order do the actions execute?...Trace the tokens!</a:t>
            </a:r>
            <a:endParaRPr lang="en-US" sz="2400" dirty="0">
              <a:solidFill>
                <a:srgbClr val="0432FF"/>
              </a:solidFill>
              <a:latin typeface="Helvetica" pitchFamily="34" charset="0"/>
              <a:cs typeface="Arial" charset="0"/>
            </a:endParaRPr>
          </a:p>
        </p:txBody>
      </p:sp>
      <p:sp>
        <p:nvSpPr>
          <p:cNvPr id="3" name="TextBox 2"/>
          <p:cNvSpPr txBox="1"/>
          <p:nvPr/>
        </p:nvSpPr>
        <p:spPr>
          <a:xfrm>
            <a:off x="2133189" y="2824815"/>
            <a:ext cx="906126" cy="461665"/>
          </a:xfrm>
          <a:prstGeom prst="rect">
            <a:avLst/>
          </a:prstGeom>
          <a:noFill/>
        </p:spPr>
        <p:txBody>
          <a:bodyPr wrap="square" rtlCol="0">
            <a:spAutoFit/>
          </a:bodyPr>
          <a:lstStyle/>
          <a:p>
            <a:r>
              <a:rPr lang="en-US" sz="2400" b="1" dirty="0" smtClean="0">
                <a:solidFill>
                  <a:srgbClr val="0432FF"/>
                </a:solidFill>
              </a:rPr>
              <a:t>A1</a:t>
            </a:r>
            <a:endParaRPr lang="en-US" sz="2400" b="1" dirty="0">
              <a:solidFill>
                <a:srgbClr val="0432FF"/>
              </a:solidFill>
            </a:endParaRPr>
          </a:p>
        </p:txBody>
      </p:sp>
      <p:sp>
        <p:nvSpPr>
          <p:cNvPr id="135" name="TextBox 134"/>
          <p:cNvSpPr txBox="1"/>
          <p:nvPr/>
        </p:nvSpPr>
        <p:spPr>
          <a:xfrm>
            <a:off x="4659965" y="2709464"/>
            <a:ext cx="906126" cy="461665"/>
          </a:xfrm>
          <a:prstGeom prst="rect">
            <a:avLst/>
          </a:prstGeom>
          <a:noFill/>
        </p:spPr>
        <p:txBody>
          <a:bodyPr wrap="square" rtlCol="0">
            <a:spAutoFit/>
          </a:bodyPr>
          <a:lstStyle/>
          <a:p>
            <a:r>
              <a:rPr lang="en-US" sz="2400" b="1" dirty="0" smtClean="0">
                <a:solidFill>
                  <a:srgbClr val="0432FF"/>
                </a:solidFill>
              </a:rPr>
              <a:t>A2</a:t>
            </a:r>
            <a:endParaRPr lang="en-US" sz="2400" b="1" dirty="0">
              <a:solidFill>
                <a:srgbClr val="0432FF"/>
              </a:solidFill>
            </a:endParaRPr>
          </a:p>
        </p:txBody>
      </p:sp>
      <p:sp>
        <p:nvSpPr>
          <p:cNvPr id="136" name="TextBox 135"/>
          <p:cNvSpPr txBox="1"/>
          <p:nvPr/>
        </p:nvSpPr>
        <p:spPr>
          <a:xfrm>
            <a:off x="3784410" y="4155668"/>
            <a:ext cx="906126" cy="461665"/>
          </a:xfrm>
          <a:prstGeom prst="rect">
            <a:avLst/>
          </a:prstGeom>
          <a:noFill/>
        </p:spPr>
        <p:txBody>
          <a:bodyPr wrap="square" rtlCol="0">
            <a:spAutoFit/>
          </a:bodyPr>
          <a:lstStyle/>
          <a:p>
            <a:r>
              <a:rPr lang="en-US" sz="2400" b="1" dirty="0" smtClean="0">
                <a:solidFill>
                  <a:srgbClr val="0432FF"/>
                </a:solidFill>
              </a:rPr>
              <a:t>A3</a:t>
            </a:r>
            <a:endParaRPr lang="en-US" sz="2400" b="1" dirty="0">
              <a:solidFill>
                <a:srgbClr val="0432FF"/>
              </a:solidFill>
            </a:endParaRPr>
          </a:p>
        </p:txBody>
      </p:sp>
      <p:sp>
        <p:nvSpPr>
          <p:cNvPr id="137" name="TextBox 136"/>
          <p:cNvSpPr txBox="1"/>
          <p:nvPr/>
        </p:nvSpPr>
        <p:spPr>
          <a:xfrm>
            <a:off x="5472285" y="4155668"/>
            <a:ext cx="906126" cy="461665"/>
          </a:xfrm>
          <a:prstGeom prst="rect">
            <a:avLst/>
          </a:prstGeom>
          <a:noFill/>
        </p:spPr>
        <p:txBody>
          <a:bodyPr wrap="square" rtlCol="0">
            <a:spAutoFit/>
          </a:bodyPr>
          <a:lstStyle/>
          <a:p>
            <a:r>
              <a:rPr lang="en-US" sz="2400" b="1" dirty="0" smtClean="0">
                <a:solidFill>
                  <a:srgbClr val="0432FF"/>
                </a:solidFill>
              </a:rPr>
              <a:t>A4</a:t>
            </a:r>
            <a:endParaRPr lang="en-US" sz="2400" b="1" dirty="0">
              <a:solidFill>
                <a:srgbClr val="0432FF"/>
              </a:solidFill>
            </a:endParaRPr>
          </a:p>
        </p:txBody>
      </p:sp>
      <p:sp>
        <p:nvSpPr>
          <p:cNvPr id="138" name="TextBox 137"/>
          <p:cNvSpPr txBox="1"/>
          <p:nvPr/>
        </p:nvSpPr>
        <p:spPr>
          <a:xfrm>
            <a:off x="4646721" y="5590966"/>
            <a:ext cx="906126" cy="461665"/>
          </a:xfrm>
          <a:prstGeom prst="rect">
            <a:avLst/>
          </a:prstGeom>
          <a:noFill/>
        </p:spPr>
        <p:txBody>
          <a:bodyPr wrap="square" rtlCol="0">
            <a:spAutoFit/>
          </a:bodyPr>
          <a:lstStyle/>
          <a:p>
            <a:r>
              <a:rPr lang="en-US" sz="2400" b="1" dirty="0" smtClean="0">
                <a:solidFill>
                  <a:srgbClr val="0432FF"/>
                </a:solidFill>
              </a:rPr>
              <a:t>A5</a:t>
            </a:r>
            <a:endParaRPr lang="en-US" sz="2400" b="1" dirty="0">
              <a:solidFill>
                <a:srgbClr val="0432FF"/>
              </a:solidFill>
            </a:endParaRPr>
          </a:p>
        </p:txBody>
      </p:sp>
    </p:spTree>
    <p:extLst>
      <p:ext uri="{BB962C8B-B14F-4D97-AF65-F5344CB8AC3E}">
        <p14:creationId xmlns:p14="http://schemas.microsoft.com/office/powerpoint/2010/main" val="1193509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Cameo Simulation Toolkit?</a:t>
            </a:r>
            <a:endParaRPr lang="en-US" dirty="0"/>
          </a:p>
          <a:p>
            <a:endParaRPr lang="en-US" sz="1000" dirty="0" smtClean="0"/>
          </a:p>
          <a:p>
            <a:r>
              <a:rPr lang="en-US" dirty="0" smtClean="0"/>
              <a:t>Specifying Behavior in </a:t>
            </a:r>
            <a:r>
              <a:rPr lang="en-US" dirty="0" err="1" smtClean="0"/>
              <a:t>SysML</a:t>
            </a:r>
            <a:endParaRPr lang="en-US" dirty="0" smtClean="0"/>
          </a:p>
          <a:p>
            <a:pPr lvl="1"/>
            <a:r>
              <a:rPr lang="en-US" dirty="0" smtClean="0"/>
              <a:t>Owned vs. Classifier Behavior</a:t>
            </a:r>
          </a:p>
          <a:p>
            <a:pPr lvl="1"/>
            <a:r>
              <a:rPr lang="en-US" dirty="0" smtClean="0"/>
              <a:t>Activity Diagrams</a:t>
            </a:r>
          </a:p>
          <a:p>
            <a:pPr lvl="1"/>
            <a:r>
              <a:rPr lang="en-US" dirty="0" smtClean="0"/>
              <a:t>State Machines</a:t>
            </a:r>
            <a:endParaRPr lang="en-US" dirty="0"/>
          </a:p>
          <a:p>
            <a:endParaRPr lang="en-US" sz="1000" dirty="0" smtClean="0"/>
          </a:p>
          <a:p>
            <a:r>
              <a:rPr lang="en-US" dirty="0" smtClean="0"/>
              <a:t>Executing System Behavior Simulations</a:t>
            </a:r>
            <a:endParaRPr lang="en-US" dirty="0"/>
          </a:p>
          <a:p>
            <a:endParaRPr lang="en-US" sz="1000" dirty="0" smtClean="0"/>
          </a:p>
          <a:p>
            <a:r>
              <a:rPr lang="en-US" dirty="0" smtClean="0"/>
              <a:t>Demo</a:t>
            </a:r>
          </a:p>
          <a:p>
            <a:endParaRPr lang="en-US" sz="1000" dirty="0"/>
          </a:p>
          <a:p>
            <a:r>
              <a:rPr lang="en-US" dirty="0" smtClean="0"/>
              <a:t>Key Take-</a:t>
            </a:r>
            <a:r>
              <a:rPr lang="en-US" dirty="0" err="1" smtClean="0"/>
              <a:t>Aways</a:t>
            </a:r>
            <a:endParaRPr lang="en-US" dirty="0"/>
          </a:p>
        </p:txBody>
      </p:sp>
      <p:sp>
        <p:nvSpPr>
          <p:cNvPr id="4" name="Right Arrow 3"/>
          <p:cNvSpPr/>
          <p:nvPr/>
        </p:nvSpPr>
        <p:spPr bwMode="auto">
          <a:xfrm>
            <a:off x="1068779" y="3075709"/>
            <a:ext cx="475013" cy="510639"/>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1" i="1" u="none" strike="noStrike" cap="none" normalizeH="0" baseline="0">
              <a:ln>
                <a:noFill/>
              </a:ln>
              <a:solidFill>
                <a:srgbClr val="79003C"/>
              </a:solidFill>
              <a:effectLst/>
              <a:latin typeface="Arial" pitchFamily="-112" charset="0"/>
            </a:endParaRPr>
          </a:p>
        </p:txBody>
      </p:sp>
    </p:spTree>
    <p:extLst>
      <p:ext uri="{BB962C8B-B14F-4D97-AF65-F5344CB8AC3E}">
        <p14:creationId xmlns:p14="http://schemas.microsoft.com/office/powerpoint/2010/main" val="3166333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Session</a:t>
            </a:r>
            <a:endParaRPr lang="en-US" dirty="0"/>
          </a:p>
        </p:txBody>
      </p:sp>
      <p:sp>
        <p:nvSpPr>
          <p:cNvPr id="3" name="Content Placeholder 2"/>
          <p:cNvSpPr>
            <a:spLocks noGrp="1"/>
          </p:cNvSpPr>
          <p:nvPr>
            <p:ph idx="1"/>
          </p:nvPr>
        </p:nvSpPr>
        <p:spPr>
          <a:xfrm>
            <a:off x="398352" y="1409700"/>
            <a:ext cx="8148748" cy="4932363"/>
          </a:xfrm>
        </p:spPr>
        <p:txBody>
          <a:bodyPr/>
          <a:lstStyle/>
          <a:p>
            <a:r>
              <a:rPr lang="en-US" b="1" dirty="0" smtClean="0"/>
              <a:t>Teach basics of commonly used behavioral specification diagrams in </a:t>
            </a:r>
            <a:r>
              <a:rPr lang="en-US" b="1" dirty="0" err="1" smtClean="0"/>
              <a:t>SysML</a:t>
            </a:r>
            <a:endParaRPr lang="en-US" b="1" dirty="0" smtClean="0"/>
          </a:p>
          <a:p>
            <a:endParaRPr lang="en-US" b="1" dirty="0"/>
          </a:p>
          <a:p>
            <a:r>
              <a:rPr lang="en-US" b="1" dirty="0"/>
              <a:t>Introduce, and demonstrate key features of, Cameo Simulation </a:t>
            </a:r>
            <a:r>
              <a:rPr lang="en-US" b="1" dirty="0" smtClean="0"/>
              <a:t>Toolkit</a:t>
            </a:r>
          </a:p>
          <a:p>
            <a:pPr marL="0" indent="0">
              <a:buNone/>
            </a:pPr>
            <a:endParaRPr lang="en-US" b="1" dirty="0" smtClean="0"/>
          </a:p>
          <a:p>
            <a:r>
              <a:rPr lang="en-US" b="1" dirty="0" smtClean="0"/>
              <a:t>Motivate importance of formal modeling and adherence to </a:t>
            </a:r>
            <a:r>
              <a:rPr lang="en-US" b="1" dirty="0" err="1" smtClean="0"/>
              <a:t>SysML</a:t>
            </a:r>
            <a:r>
              <a:rPr lang="en-US" b="1" dirty="0" smtClean="0"/>
              <a:t> language standard</a:t>
            </a:r>
          </a:p>
        </p:txBody>
      </p:sp>
    </p:spTree>
    <p:extLst>
      <p:ext uri="{BB962C8B-B14F-4D97-AF65-F5344CB8AC3E}">
        <p14:creationId xmlns:p14="http://schemas.microsoft.com/office/powerpoint/2010/main" val="14236981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Machines</a:t>
            </a:r>
            <a:endParaRPr lang="en-US" dirty="0"/>
          </a:p>
        </p:txBody>
      </p:sp>
      <p:sp>
        <p:nvSpPr>
          <p:cNvPr id="3" name="Content Placeholder 2"/>
          <p:cNvSpPr>
            <a:spLocks noGrp="1"/>
          </p:cNvSpPr>
          <p:nvPr>
            <p:ph idx="1"/>
          </p:nvPr>
        </p:nvSpPr>
        <p:spPr>
          <a:xfrm>
            <a:off x="469900" y="1409700"/>
            <a:ext cx="3606800" cy="4932363"/>
          </a:xfrm>
        </p:spPr>
        <p:txBody>
          <a:bodyPr/>
          <a:lstStyle/>
          <a:p>
            <a:r>
              <a:rPr lang="en-US" dirty="0" smtClean="0"/>
              <a:t>States (or “modes”) and transitions between states</a:t>
            </a:r>
          </a:p>
          <a:p>
            <a:pPr lvl="1"/>
            <a:r>
              <a:rPr lang="en-US" dirty="0" smtClean="0"/>
              <a:t>Transitions based on trigger and guard</a:t>
            </a:r>
          </a:p>
          <a:p>
            <a:pPr lvl="1"/>
            <a:r>
              <a:rPr lang="en-US" dirty="0" smtClean="0"/>
              <a:t>Can send / receive signals to communicate between blocks</a:t>
            </a:r>
          </a:p>
          <a:p>
            <a:r>
              <a:rPr lang="en-US" dirty="0"/>
              <a:t>Typically used to represent the life cycle of a </a:t>
            </a:r>
            <a:r>
              <a:rPr lang="en-US" dirty="0" smtClean="0"/>
              <a:t>block</a:t>
            </a:r>
          </a:p>
          <a:p>
            <a:r>
              <a:rPr lang="en-US" dirty="0" smtClean="0"/>
              <a:t>Can include nested sequential or concurrent states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191" b="3889"/>
          <a:stretch/>
        </p:blipFill>
        <p:spPr>
          <a:xfrm>
            <a:off x="4203700" y="1368425"/>
            <a:ext cx="4826000" cy="5090841"/>
          </a:xfrm>
          <a:prstGeom prst="rect">
            <a:avLst/>
          </a:prstGeom>
        </p:spPr>
      </p:pic>
    </p:spTree>
    <p:extLst>
      <p:ext uri="{BB962C8B-B14F-4D97-AF65-F5344CB8AC3E}">
        <p14:creationId xmlns:p14="http://schemas.microsoft.com/office/powerpoint/2010/main" val="8168388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Transitions</a:t>
            </a:r>
            <a:endParaRPr lang="en-US" dirty="0"/>
          </a:p>
        </p:txBody>
      </p:sp>
      <p:sp>
        <p:nvSpPr>
          <p:cNvPr id="3" name="Content Placeholder 2"/>
          <p:cNvSpPr>
            <a:spLocks noGrp="1"/>
          </p:cNvSpPr>
          <p:nvPr>
            <p:ph idx="1"/>
          </p:nvPr>
        </p:nvSpPr>
        <p:spPr>
          <a:xfrm>
            <a:off x="774700" y="1409700"/>
            <a:ext cx="3670300" cy="4932363"/>
          </a:xfrm>
        </p:spPr>
        <p:txBody>
          <a:bodyPr/>
          <a:lstStyle/>
          <a:p>
            <a:r>
              <a:rPr lang="en-US" dirty="0" smtClean="0"/>
              <a:t>Three major types of events for transitions:</a:t>
            </a:r>
          </a:p>
          <a:p>
            <a:pPr lvl="1"/>
            <a:r>
              <a:rPr lang="en-US" b="1" dirty="0" smtClean="0"/>
              <a:t>Change event</a:t>
            </a:r>
          </a:p>
          <a:p>
            <a:pPr lvl="1"/>
            <a:endParaRPr lang="en-US" dirty="0"/>
          </a:p>
          <a:p>
            <a:pPr lvl="1"/>
            <a:endParaRPr lang="en-US" sz="2800" dirty="0" smtClean="0"/>
          </a:p>
          <a:p>
            <a:pPr lvl="1"/>
            <a:r>
              <a:rPr lang="en-US" b="1" dirty="0" smtClean="0"/>
              <a:t>Signal event</a:t>
            </a:r>
          </a:p>
          <a:p>
            <a:pPr lvl="1"/>
            <a:endParaRPr lang="en-US" dirty="0"/>
          </a:p>
          <a:p>
            <a:pPr marL="457200" lvl="1" indent="0">
              <a:buNone/>
            </a:pPr>
            <a:endParaRPr lang="en-US" sz="2800" dirty="0" smtClean="0"/>
          </a:p>
          <a:p>
            <a:pPr lvl="1"/>
            <a:r>
              <a:rPr lang="en-US" b="1" dirty="0" smtClean="0"/>
              <a:t>Time event </a:t>
            </a:r>
            <a:r>
              <a:rPr lang="en-US" dirty="0" smtClean="0"/>
              <a:t>(relative (</a:t>
            </a:r>
            <a:r>
              <a:rPr lang="en-US" i="1" dirty="0" smtClean="0"/>
              <a:t>after</a:t>
            </a:r>
            <a:r>
              <a:rPr lang="en-US" dirty="0" smtClean="0"/>
              <a:t>) or absolute (</a:t>
            </a:r>
            <a:r>
              <a:rPr lang="en-US" i="1" dirty="0" smtClean="0"/>
              <a:t>at</a:t>
            </a:r>
            <a:r>
              <a:rPr lang="en-US" dirty="0" smtClean="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5000" t="15713" r="47083" b="47246"/>
          <a:stretch/>
        </p:blipFill>
        <p:spPr>
          <a:xfrm>
            <a:off x="4660900" y="2040731"/>
            <a:ext cx="3976024" cy="3263900"/>
          </a:xfrm>
          <a:prstGeom prst="rect">
            <a:avLst/>
          </a:prstGeom>
        </p:spPr>
      </p:pic>
      <p:sp>
        <p:nvSpPr>
          <p:cNvPr id="5" name="Rectangle 4"/>
          <p:cNvSpPr/>
          <p:nvPr/>
        </p:nvSpPr>
        <p:spPr>
          <a:xfrm>
            <a:off x="5109117" y="5511066"/>
            <a:ext cx="3079589" cy="830997"/>
          </a:xfrm>
          <a:prstGeom prst="rect">
            <a:avLst/>
          </a:prstGeom>
          <a:ln w="28575">
            <a:solidFill>
              <a:srgbClr val="0432FF"/>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a:solidFill>
                  <a:srgbClr val="0432FF"/>
                </a:solidFill>
              </a:rPr>
              <a:t>Transition notation: </a:t>
            </a:r>
            <a:r>
              <a:rPr lang="en-US" sz="2400" dirty="0">
                <a:solidFill>
                  <a:srgbClr val="0432FF"/>
                </a:solidFill>
              </a:rPr>
              <a:t>trigger[guard]/action</a:t>
            </a:r>
          </a:p>
        </p:txBody>
      </p:sp>
    </p:spTree>
    <p:extLst>
      <p:ext uri="{BB962C8B-B14F-4D97-AF65-F5344CB8AC3E}">
        <p14:creationId xmlns:p14="http://schemas.microsoft.com/office/powerpoint/2010/main" val="760359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State-Dependent Behavior:</a:t>
            </a:r>
            <a:br>
              <a:rPr lang="en-US" dirty="0" smtClean="0"/>
            </a:br>
            <a:r>
              <a:rPr lang="en-US" dirty="0" smtClean="0"/>
              <a:t>Entry / Do / Exit Behavior</a:t>
            </a:r>
            <a:endParaRPr lang="en-US" dirty="0"/>
          </a:p>
        </p:txBody>
      </p:sp>
      <p:sp>
        <p:nvSpPr>
          <p:cNvPr id="3" name="Content Placeholder 2"/>
          <p:cNvSpPr>
            <a:spLocks noGrp="1"/>
          </p:cNvSpPr>
          <p:nvPr>
            <p:ph idx="1"/>
          </p:nvPr>
        </p:nvSpPr>
        <p:spPr/>
        <p:txBody>
          <a:bodyPr/>
          <a:lstStyle/>
          <a:p>
            <a:r>
              <a:rPr lang="en-US" dirty="0" smtClean="0"/>
              <a:t>Three major types of activities:</a:t>
            </a:r>
          </a:p>
          <a:p>
            <a:pPr lvl="1"/>
            <a:r>
              <a:rPr lang="en-US" b="1" i="1" dirty="0" smtClean="0"/>
              <a:t>Entry</a:t>
            </a:r>
            <a:r>
              <a:rPr lang="en-US" b="1" dirty="0" smtClean="0"/>
              <a:t>:</a:t>
            </a:r>
            <a:r>
              <a:rPr lang="en-US" dirty="0" smtClean="0"/>
              <a:t> when transitioning into state</a:t>
            </a:r>
          </a:p>
          <a:p>
            <a:pPr lvl="1"/>
            <a:r>
              <a:rPr lang="en-US" b="1" i="1" dirty="0" smtClean="0"/>
              <a:t>Do</a:t>
            </a:r>
            <a:r>
              <a:rPr lang="en-US" b="1" dirty="0" smtClean="0"/>
              <a:t>:</a:t>
            </a:r>
            <a:r>
              <a:rPr lang="en-US" dirty="0" smtClean="0"/>
              <a:t> when in state</a:t>
            </a:r>
          </a:p>
          <a:p>
            <a:pPr lvl="1"/>
            <a:r>
              <a:rPr lang="en-US" b="1" i="1" dirty="0" smtClean="0"/>
              <a:t>Exit:</a:t>
            </a:r>
            <a:r>
              <a:rPr lang="en-US" dirty="0" smtClean="0"/>
              <a:t> when leaving state</a:t>
            </a:r>
          </a:p>
          <a:p>
            <a:pPr marL="457200" lvl="1" indent="0">
              <a:buNone/>
            </a:pPr>
            <a:r>
              <a:rPr lang="en-US" b="1" dirty="0" smtClean="0">
                <a:solidFill>
                  <a:srgbClr val="0432FF"/>
                </a:solidFill>
                <a:sym typeface="Wingdings"/>
              </a:rPr>
              <a:t> Usually detailed with activity diagrams</a:t>
            </a:r>
            <a:endParaRPr lang="en-US" b="1" dirty="0">
              <a:solidFill>
                <a:srgbClr val="0432FF"/>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416" t="44898" r="40417" b="30409"/>
          <a:stretch/>
        </p:blipFill>
        <p:spPr>
          <a:xfrm>
            <a:off x="2618914" y="3746500"/>
            <a:ext cx="3906173" cy="2469420"/>
          </a:xfrm>
          <a:prstGeom prst="rect">
            <a:avLst/>
          </a:prstGeom>
        </p:spPr>
      </p:pic>
    </p:spTree>
    <p:extLst>
      <p:ext uri="{BB962C8B-B14F-4D97-AF65-F5344CB8AC3E}">
        <p14:creationId xmlns:p14="http://schemas.microsoft.com/office/powerpoint/2010/main" val="13279205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Concrete Example: Power &amp; </a:t>
            </a:r>
            <a:r>
              <a:rPr lang="en-US" dirty="0" err="1" smtClean="0"/>
              <a:t>Comm</a:t>
            </a:r>
            <a:r>
              <a:rPr lang="en-US" dirty="0" smtClean="0"/>
              <a:t> Modes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53" y="1360966"/>
            <a:ext cx="7205414" cy="5497034"/>
          </a:xfrm>
          <a:prstGeom prst="rect">
            <a:avLst/>
          </a:prstGeom>
        </p:spPr>
      </p:pic>
    </p:spTree>
    <p:extLst>
      <p:ext uri="{BB962C8B-B14F-4D97-AF65-F5344CB8AC3E}">
        <p14:creationId xmlns:p14="http://schemas.microsoft.com/office/powerpoint/2010/main" val="18670791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Exercise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25" y="2349500"/>
            <a:ext cx="7785100" cy="4051300"/>
          </a:xfrm>
          <a:prstGeom prst="rect">
            <a:avLst/>
          </a:prstGeom>
        </p:spPr>
      </p:pic>
      <p:pic>
        <p:nvPicPr>
          <p:cNvPr id="10" name="Picture 9"/>
          <p:cNvPicPr>
            <a:picLocks noChangeAspect="1"/>
          </p:cNvPicPr>
          <p:nvPr/>
        </p:nvPicPr>
        <p:blipFill>
          <a:blip r:embed="rId4"/>
          <a:stretch>
            <a:fillRect/>
          </a:stretch>
        </p:blipFill>
        <p:spPr>
          <a:xfrm>
            <a:off x="76200" y="1433672"/>
            <a:ext cx="8978900" cy="757959"/>
          </a:xfrm>
          <a:prstGeom prst="rect">
            <a:avLst/>
          </a:prstGeom>
        </p:spPr>
      </p:pic>
      <p:sp>
        <p:nvSpPr>
          <p:cNvPr id="11" name="AutoShape 3"/>
          <p:cNvSpPr>
            <a:spLocks noChangeArrowheads="1"/>
          </p:cNvSpPr>
          <p:nvPr/>
        </p:nvSpPr>
        <p:spPr bwMode="gray">
          <a:xfrm>
            <a:off x="6578600" y="2191631"/>
            <a:ext cx="2273301" cy="830997"/>
          </a:xfrm>
          <a:prstGeom prst="rect">
            <a:avLst/>
          </a:prstGeom>
          <a:ln>
            <a:solidFill>
              <a:srgbClr val="0432FF"/>
            </a:solidFill>
            <a:headEnd/>
            <a:tailEn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chor="ctr">
            <a:spAutoFit/>
          </a:bodyPr>
          <a:lstStyle/>
          <a:p>
            <a:pPr algn="ctr" eaLnBrk="0" hangingPunct="0">
              <a:defRPr/>
            </a:pPr>
            <a:r>
              <a:rPr lang="en-US" sz="2400" dirty="0" smtClean="0">
                <a:solidFill>
                  <a:srgbClr val="0432FF"/>
                </a:solidFill>
                <a:latin typeface="Helvetica" pitchFamily="34" charset="0"/>
                <a:cs typeface="Arial" charset="0"/>
              </a:rPr>
              <a:t>Trace </a:t>
            </a:r>
            <a:r>
              <a:rPr lang="en-US" sz="2400" smtClean="0">
                <a:solidFill>
                  <a:srgbClr val="0432FF"/>
                </a:solidFill>
                <a:latin typeface="Helvetica" pitchFamily="34" charset="0"/>
                <a:cs typeface="Arial" charset="0"/>
              </a:rPr>
              <a:t>the state transitions!</a:t>
            </a:r>
            <a:endParaRPr lang="en-US" sz="2400" dirty="0">
              <a:solidFill>
                <a:srgbClr val="0432FF"/>
              </a:solidFill>
              <a:latin typeface="Helvetica" pitchFamily="34" charset="0"/>
              <a:cs typeface="Arial" charset="0"/>
            </a:endParaRPr>
          </a:p>
        </p:txBody>
      </p:sp>
    </p:spTree>
    <p:extLst>
      <p:ext uri="{BB962C8B-B14F-4D97-AF65-F5344CB8AC3E}">
        <p14:creationId xmlns:p14="http://schemas.microsoft.com/office/powerpoint/2010/main" val="932245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Cameo Simulation Toolkit?</a:t>
            </a:r>
            <a:endParaRPr lang="en-US" dirty="0"/>
          </a:p>
          <a:p>
            <a:endParaRPr lang="en-US" sz="1000" dirty="0" smtClean="0"/>
          </a:p>
          <a:p>
            <a:r>
              <a:rPr lang="en-US" dirty="0" smtClean="0"/>
              <a:t>Specifying Behavior in </a:t>
            </a:r>
            <a:r>
              <a:rPr lang="en-US" dirty="0" err="1" smtClean="0"/>
              <a:t>SysML</a:t>
            </a:r>
            <a:endParaRPr lang="en-US" dirty="0" smtClean="0"/>
          </a:p>
          <a:p>
            <a:pPr lvl="1"/>
            <a:r>
              <a:rPr lang="en-US" dirty="0" smtClean="0"/>
              <a:t>Owned vs. Classifier Behavior</a:t>
            </a:r>
          </a:p>
          <a:p>
            <a:pPr lvl="1"/>
            <a:r>
              <a:rPr lang="en-US" dirty="0" smtClean="0"/>
              <a:t>Activity Diagrams</a:t>
            </a:r>
          </a:p>
          <a:p>
            <a:pPr lvl="1"/>
            <a:r>
              <a:rPr lang="en-US" dirty="0" smtClean="0"/>
              <a:t>State Machines</a:t>
            </a:r>
            <a:endParaRPr lang="en-US" dirty="0"/>
          </a:p>
          <a:p>
            <a:endParaRPr lang="en-US" sz="1000" dirty="0" smtClean="0"/>
          </a:p>
          <a:p>
            <a:r>
              <a:rPr lang="en-US" dirty="0" smtClean="0"/>
              <a:t>Executing System Behavior Simulations</a:t>
            </a:r>
            <a:endParaRPr lang="en-US" dirty="0"/>
          </a:p>
          <a:p>
            <a:endParaRPr lang="en-US" sz="1000" dirty="0" smtClean="0"/>
          </a:p>
          <a:p>
            <a:r>
              <a:rPr lang="en-US" dirty="0" smtClean="0"/>
              <a:t>Demo</a:t>
            </a:r>
          </a:p>
          <a:p>
            <a:endParaRPr lang="en-US" sz="1000" dirty="0"/>
          </a:p>
          <a:p>
            <a:r>
              <a:rPr lang="en-US" dirty="0" smtClean="0"/>
              <a:t>Key Take-</a:t>
            </a:r>
            <a:r>
              <a:rPr lang="en-US" dirty="0" err="1" smtClean="0"/>
              <a:t>Aways</a:t>
            </a:r>
            <a:endParaRPr lang="en-US" dirty="0"/>
          </a:p>
        </p:txBody>
      </p:sp>
      <p:sp>
        <p:nvSpPr>
          <p:cNvPr id="4" name="Right Arrow 3"/>
          <p:cNvSpPr/>
          <p:nvPr/>
        </p:nvSpPr>
        <p:spPr bwMode="auto">
          <a:xfrm>
            <a:off x="653143" y="3632436"/>
            <a:ext cx="475013" cy="510639"/>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1" i="1" u="none" strike="noStrike" cap="none" normalizeH="0" baseline="0">
              <a:ln>
                <a:noFill/>
              </a:ln>
              <a:solidFill>
                <a:srgbClr val="79003C"/>
              </a:solidFill>
              <a:effectLst/>
              <a:latin typeface="Arial" pitchFamily="-112" charset="0"/>
            </a:endParaRPr>
          </a:p>
        </p:txBody>
      </p:sp>
    </p:spTree>
    <p:extLst>
      <p:ext uri="{BB962C8B-B14F-4D97-AF65-F5344CB8AC3E}">
        <p14:creationId xmlns:p14="http://schemas.microsoft.com/office/powerpoint/2010/main" val="5393597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the Simulation Run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813" b="4473"/>
          <a:stretch/>
        </p:blipFill>
        <p:spPr>
          <a:xfrm>
            <a:off x="308759" y="1368425"/>
            <a:ext cx="8229599" cy="5353009"/>
          </a:xfrm>
          <a:prstGeom prst="rect">
            <a:avLst/>
          </a:prstGeom>
        </p:spPr>
      </p:pic>
    </p:spTree>
    <p:extLst>
      <p:ext uri="{BB962C8B-B14F-4D97-AF65-F5344CB8AC3E}">
        <p14:creationId xmlns:p14="http://schemas.microsoft.com/office/powerpoint/2010/main" val="13652497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Cameo Simulation Toolkit?</a:t>
            </a:r>
            <a:endParaRPr lang="en-US" dirty="0"/>
          </a:p>
        </p:txBody>
      </p:sp>
      <p:sp>
        <p:nvSpPr>
          <p:cNvPr id="3" name="Content Placeholder 2"/>
          <p:cNvSpPr>
            <a:spLocks noGrp="1"/>
          </p:cNvSpPr>
          <p:nvPr>
            <p:ph idx="1"/>
          </p:nvPr>
        </p:nvSpPr>
        <p:spPr>
          <a:xfrm>
            <a:off x="4265696" y="1409700"/>
            <a:ext cx="4439529" cy="4932363"/>
          </a:xfrm>
        </p:spPr>
        <p:txBody>
          <a:bodyPr/>
          <a:lstStyle/>
          <a:p>
            <a:r>
              <a:rPr lang="en-US" dirty="0" smtClean="0"/>
              <a:t>Model execution framework for </a:t>
            </a:r>
            <a:r>
              <a:rPr lang="en-US" b="1" dirty="0" smtClean="0"/>
              <a:t>validating system behavior</a:t>
            </a:r>
            <a:endParaRPr lang="en-US" dirty="0" smtClean="0"/>
          </a:p>
          <a:p>
            <a:pPr lvl="1"/>
            <a:r>
              <a:rPr lang="en-US" dirty="0" smtClean="0"/>
              <a:t>Discrete event simulation</a:t>
            </a:r>
          </a:p>
          <a:p>
            <a:pPr lvl="1"/>
            <a:r>
              <a:rPr lang="en-US" dirty="0" smtClean="0"/>
              <a:t>Model debugging and animation</a:t>
            </a:r>
          </a:p>
          <a:p>
            <a:pPr lvl="1"/>
            <a:r>
              <a:rPr lang="en-US" dirty="0" smtClean="0"/>
              <a:t>Model-driven test cases &amp; checking requirements</a:t>
            </a:r>
          </a:p>
          <a:p>
            <a:pPr lvl="1"/>
            <a:r>
              <a:rPr lang="en-US" dirty="0" smtClean="0"/>
              <a:t>Pluggable </a:t>
            </a:r>
            <a:r>
              <a:rPr lang="en-US" dirty="0"/>
              <a:t>solver / simulation engines, languages and </a:t>
            </a:r>
            <a:r>
              <a:rPr lang="en-US" dirty="0" smtClean="0"/>
              <a:t>evaluators</a:t>
            </a:r>
          </a:p>
          <a:p>
            <a:endParaRPr lang="en-US" dirty="0" smtClean="0"/>
          </a:p>
          <a:p>
            <a:r>
              <a:rPr lang="en-US" dirty="0" smtClean="0"/>
              <a:t>Is a commercial </a:t>
            </a:r>
            <a:r>
              <a:rPr lang="en-US" dirty="0"/>
              <a:t>plugin for </a:t>
            </a:r>
            <a:r>
              <a:rPr lang="en-US" dirty="0" err="1"/>
              <a:t>MagicDraw</a:t>
            </a:r>
            <a:r>
              <a:rPr lang="en-US" dirty="0"/>
              <a:t> developed by </a:t>
            </a:r>
            <a:r>
              <a:rPr lang="en-US" dirty="0" err="1"/>
              <a:t>NoMagic</a:t>
            </a:r>
            <a:r>
              <a:rPr lang="en-US" dirty="0"/>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61" y="1368425"/>
            <a:ext cx="3286660" cy="248423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40316"/>
          <a:stretch/>
        </p:blipFill>
        <p:spPr>
          <a:xfrm>
            <a:off x="941217" y="3265715"/>
            <a:ext cx="3200272" cy="2802576"/>
          </a:xfrm>
          <a:prstGeom prst="rect">
            <a:avLst/>
          </a:prstGeom>
          <a:effectLst>
            <a:outerShdw blurRad="63500" sx="102000" sy="102000" algn="ctr" rotWithShape="0">
              <a:prstClr val="black">
                <a:alpha val="40000"/>
              </a:prstClr>
            </a:out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739" y="4667003"/>
            <a:ext cx="3339782" cy="17862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720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Seeing the Model Come to Life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093" y="1473858"/>
            <a:ext cx="6552375" cy="4952631"/>
          </a:xfrm>
          <a:prstGeom prst="rect">
            <a:avLst/>
          </a:prstGeom>
        </p:spPr>
      </p:pic>
    </p:spTree>
    <p:extLst>
      <p:ext uri="{BB962C8B-B14F-4D97-AF65-F5344CB8AC3E}">
        <p14:creationId xmlns:p14="http://schemas.microsoft.com/office/powerpoint/2010/main" val="12418625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Seeing the Model Come to Life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53" y="1520042"/>
            <a:ext cx="8306662" cy="4341668"/>
          </a:xfrm>
          <a:prstGeom prst="rect">
            <a:avLst/>
          </a:prstGeom>
        </p:spPr>
      </p:pic>
    </p:spTree>
    <p:extLst>
      <p:ext uri="{BB962C8B-B14F-4D97-AF65-F5344CB8AC3E}">
        <p14:creationId xmlns:p14="http://schemas.microsoft.com/office/powerpoint/2010/main" val="646620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2"/>
          <p:cNvSpPr>
            <a:spLocks noChangeArrowheads="1"/>
          </p:cNvSpPr>
          <p:nvPr/>
        </p:nvSpPr>
        <p:spPr bwMode="auto">
          <a:xfrm>
            <a:off x="550863" y="6489700"/>
            <a:ext cx="7248525" cy="207963"/>
          </a:xfrm>
          <a:prstGeom prst="rect">
            <a:avLst/>
          </a:prstGeom>
          <a:solidFill>
            <a:schemeClr val="bg1"/>
          </a:solidFill>
          <a:ln w="9525">
            <a:solidFill>
              <a:schemeClr val="bg1"/>
            </a:solidFill>
            <a:miter lim="800000"/>
            <a:headEnd/>
            <a:tailEnd/>
          </a:ln>
        </p:spPr>
        <p:txBody>
          <a:bodyPr wrap="none" anchor="ct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endParaRPr lang="en-GB" altLang="en-US"/>
          </a:p>
        </p:txBody>
      </p:sp>
      <p:pic>
        <p:nvPicPr>
          <p:cNvPr id="337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3760788"/>
            <a:ext cx="32289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302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25" y="3738563"/>
            <a:ext cx="322897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302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88" y="3738563"/>
            <a:ext cx="322897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379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500" y="1828800"/>
            <a:ext cx="166687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302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4425" y="1427163"/>
            <a:ext cx="23431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3027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4425" y="1427163"/>
            <a:ext cx="23431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3028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9188" y="1427163"/>
            <a:ext cx="2338387"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3802"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1100" y="1704975"/>
            <a:ext cx="2895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30282"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1381125"/>
            <a:ext cx="31146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3805" name="Text Box 12"/>
          <p:cNvSpPr txBox="1">
            <a:spLocks noChangeArrowheads="1"/>
          </p:cNvSpPr>
          <p:nvPr/>
        </p:nvSpPr>
        <p:spPr bwMode="auto">
          <a:xfrm>
            <a:off x="1614488" y="1066800"/>
            <a:ext cx="1593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r>
              <a:rPr lang="en-US" altLang="en-US" sz="2000" b="1">
                <a:solidFill>
                  <a:srgbClr val="003399"/>
                </a:solidFill>
              </a:rPr>
              <a:t>1. Structure</a:t>
            </a:r>
          </a:p>
        </p:txBody>
      </p:sp>
      <p:sp>
        <p:nvSpPr>
          <p:cNvPr id="33806" name="Text Box 13"/>
          <p:cNvSpPr txBox="1">
            <a:spLocks noChangeArrowheads="1"/>
          </p:cNvSpPr>
          <p:nvPr/>
        </p:nvSpPr>
        <p:spPr bwMode="auto">
          <a:xfrm>
            <a:off x="6132513" y="1066800"/>
            <a:ext cx="155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r>
              <a:rPr lang="en-US" altLang="en-US" sz="2000" b="1">
                <a:solidFill>
                  <a:srgbClr val="003399"/>
                </a:solidFill>
              </a:rPr>
              <a:t>2. Behavior</a:t>
            </a:r>
          </a:p>
        </p:txBody>
      </p:sp>
      <p:sp>
        <p:nvSpPr>
          <p:cNvPr id="33807" name="Text Box 14"/>
          <p:cNvSpPr txBox="1">
            <a:spLocks noChangeArrowheads="1"/>
          </p:cNvSpPr>
          <p:nvPr/>
        </p:nvSpPr>
        <p:spPr bwMode="auto">
          <a:xfrm>
            <a:off x="1309688" y="6400800"/>
            <a:ext cx="215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r>
              <a:rPr lang="en-US" altLang="en-US" sz="2000" b="1">
                <a:solidFill>
                  <a:srgbClr val="003399"/>
                </a:solidFill>
              </a:rPr>
              <a:t>3. Requirements</a:t>
            </a:r>
          </a:p>
        </p:txBody>
      </p:sp>
      <p:sp>
        <p:nvSpPr>
          <p:cNvPr id="33808" name="Text Box 15"/>
          <p:cNvSpPr txBox="1">
            <a:spLocks noChangeArrowheads="1"/>
          </p:cNvSpPr>
          <p:nvPr/>
        </p:nvSpPr>
        <p:spPr bwMode="auto">
          <a:xfrm>
            <a:off x="5732463" y="6400800"/>
            <a:ext cx="191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r>
              <a:rPr lang="en-US" altLang="en-US" sz="2000" b="1">
                <a:solidFill>
                  <a:srgbClr val="003399"/>
                </a:solidFill>
              </a:rPr>
              <a:t>4. Parametrics</a:t>
            </a:r>
          </a:p>
        </p:txBody>
      </p:sp>
      <p:grpSp>
        <p:nvGrpSpPr>
          <p:cNvPr id="2" name="Group 16"/>
          <p:cNvGrpSpPr>
            <a:grpSpLocks/>
          </p:cNvGrpSpPr>
          <p:nvPr/>
        </p:nvGrpSpPr>
        <p:grpSpPr bwMode="auto">
          <a:xfrm>
            <a:off x="3276600" y="1828800"/>
            <a:ext cx="3276600" cy="1143000"/>
            <a:chOff x="2064" y="1152"/>
            <a:chExt cx="2064" cy="720"/>
          </a:xfrm>
        </p:grpSpPr>
        <p:sp>
          <p:nvSpPr>
            <p:cNvPr id="33822" name="Text Box 17"/>
            <p:cNvSpPr txBox="1">
              <a:spLocks noChangeArrowheads="1"/>
            </p:cNvSpPr>
            <p:nvPr/>
          </p:nvSpPr>
          <p:spPr bwMode="auto">
            <a:xfrm rot="-1059805">
              <a:off x="2347" y="1381"/>
              <a:ext cx="5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r>
                <a:rPr lang="en-US" altLang="en-US" sz="1600" b="1">
                  <a:solidFill>
                    <a:srgbClr val="FF0066"/>
                  </a:solidFill>
                </a:rPr>
                <a:t>allocate</a:t>
              </a:r>
            </a:p>
          </p:txBody>
        </p:sp>
        <p:sp>
          <p:nvSpPr>
            <p:cNvPr id="33823" name="Line 18"/>
            <p:cNvSpPr>
              <a:spLocks noChangeShapeType="1"/>
            </p:cNvSpPr>
            <p:nvPr/>
          </p:nvSpPr>
          <p:spPr bwMode="auto">
            <a:xfrm flipV="1">
              <a:off x="2064" y="1152"/>
              <a:ext cx="1173" cy="288"/>
            </a:xfrm>
            <a:prstGeom prst="line">
              <a:avLst/>
            </a:prstGeom>
            <a:noFill/>
            <a:ln w="28575">
              <a:solidFill>
                <a:srgbClr val="FF0066"/>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3824" name="Line 19"/>
            <p:cNvSpPr>
              <a:spLocks noChangeShapeType="1"/>
            </p:cNvSpPr>
            <p:nvPr/>
          </p:nvSpPr>
          <p:spPr bwMode="auto">
            <a:xfrm flipV="1">
              <a:off x="2064" y="1152"/>
              <a:ext cx="2064" cy="720"/>
            </a:xfrm>
            <a:prstGeom prst="line">
              <a:avLst/>
            </a:prstGeom>
            <a:noFill/>
            <a:ln w="28575">
              <a:solidFill>
                <a:srgbClr val="FF0066"/>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grpSp>
        <p:nvGrpSpPr>
          <p:cNvPr id="3" name="Group 20"/>
          <p:cNvGrpSpPr>
            <a:grpSpLocks/>
          </p:cNvGrpSpPr>
          <p:nvPr/>
        </p:nvGrpSpPr>
        <p:grpSpPr bwMode="auto">
          <a:xfrm>
            <a:off x="2057400" y="1828800"/>
            <a:ext cx="838200" cy="3733800"/>
            <a:chOff x="1296" y="1152"/>
            <a:chExt cx="528" cy="2352"/>
          </a:xfrm>
        </p:grpSpPr>
        <p:sp>
          <p:nvSpPr>
            <p:cNvPr id="33820" name="Text Box 21"/>
            <p:cNvSpPr txBox="1">
              <a:spLocks noChangeArrowheads="1"/>
            </p:cNvSpPr>
            <p:nvPr/>
          </p:nvSpPr>
          <p:spPr bwMode="auto">
            <a:xfrm>
              <a:off x="1302" y="2208"/>
              <a:ext cx="5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r>
                <a:rPr lang="en-US" altLang="en-US" sz="1600" b="1">
                  <a:solidFill>
                    <a:srgbClr val="3366FF"/>
                  </a:solidFill>
                </a:rPr>
                <a:t>satisfy</a:t>
              </a:r>
            </a:p>
          </p:txBody>
        </p:sp>
        <p:sp>
          <p:nvSpPr>
            <p:cNvPr id="33821" name="Freeform 22"/>
            <p:cNvSpPr>
              <a:spLocks/>
            </p:cNvSpPr>
            <p:nvPr/>
          </p:nvSpPr>
          <p:spPr bwMode="auto">
            <a:xfrm>
              <a:off x="1296" y="1152"/>
              <a:ext cx="384" cy="2352"/>
            </a:xfrm>
            <a:custGeom>
              <a:avLst/>
              <a:gdLst>
                <a:gd name="T0" fmla="*/ 1 w 720"/>
                <a:gd name="T1" fmla="*/ 2352 h 2352"/>
                <a:gd name="T2" fmla="*/ 0 w 720"/>
                <a:gd name="T3" fmla="*/ 1200 h 2352"/>
                <a:gd name="T4" fmla="*/ 1 w 720"/>
                <a:gd name="T5" fmla="*/ 0 h 2352"/>
                <a:gd name="T6" fmla="*/ 0 60000 65536"/>
                <a:gd name="T7" fmla="*/ 0 60000 65536"/>
                <a:gd name="T8" fmla="*/ 0 60000 65536"/>
                <a:gd name="T9" fmla="*/ 0 w 720"/>
                <a:gd name="T10" fmla="*/ 0 h 2352"/>
                <a:gd name="T11" fmla="*/ 720 w 720"/>
                <a:gd name="T12" fmla="*/ 2352 h 2352"/>
              </a:gdLst>
              <a:ahLst/>
              <a:cxnLst>
                <a:cxn ang="T6">
                  <a:pos x="T0" y="T1"/>
                </a:cxn>
                <a:cxn ang="T7">
                  <a:pos x="T2" y="T3"/>
                </a:cxn>
                <a:cxn ang="T8">
                  <a:pos x="T4" y="T5"/>
                </a:cxn>
              </a:cxnLst>
              <a:rect l="T9" t="T10" r="T11" b="T12"/>
              <a:pathLst>
                <a:path w="720" h="2352">
                  <a:moveTo>
                    <a:pt x="720" y="2352"/>
                  </a:moveTo>
                  <a:cubicBezTo>
                    <a:pt x="360" y="1972"/>
                    <a:pt x="0" y="1592"/>
                    <a:pt x="0" y="1200"/>
                  </a:cubicBezTo>
                  <a:cubicBezTo>
                    <a:pt x="0" y="808"/>
                    <a:pt x="360" y="404"/>
                    <a:pt x="720" y="0"/>
                  </a:cubicBezTo>
                </a:path>
              </a:pathLst>
            </a:custGeom>
            <a:noFill/>
            <a:ln w="28575" cap="sq">
              <a:solidFill>
                <a:srgbClr val="3366FF"/>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endParaRPr lang="en-US" altLang="en-US"/>
            </a:p>
          </p:txBody>
        </p:sp>
      </p:grpSp>
      <p:pic>
        <p:nvPicPr>
          <p:cNvPr id="33811" name="Picture 23"/>
          <p:cNvPicPr>
            <a:picLocks noChangeAspect="1" noChangeArrowheads="1"/>
          </p:cNvPicPr>
          <p:nvPr/>
        </p:nvPicPr>
        <p:blipFill>
          <a:blip r:embed="rId12">
            <a:extLst>
              <a:ext uri="{28A0092B-C50C-407E-A947-70E740481C1C}">
                <a14:useLocalDpi xmlns:a14="http://schemas.microsoft.com/office/drawing/2010/main" val="0"/>
              </a:ext>
            </a:extLst>
          </a:blip>
          <a:srcRect l="1216" t="1532" r="3694" b="5299"/>
          <a:stretch>
            <a:fillRect/>
          </a:stretch>
        </p:blipFill>
        <p:spPr bwMode="auto">
          <a:xfrm>
            <a:off x="4919663" y="4003675"/>
            <a:ext cx="3351212" cy="23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30296" name="Picture 24"/>
          <p:cNvPicPr>
            <a:picLocks noChangeAspect="1" noChangeArrowheads="1"/>
          </p:cNvPicPr>
          <p:nvPr/>
        </p:nvPicPr>
        <p:blipFill>
          <a:blip r:embed="rId13">
            <a:extLst>
              <a:ext uri="{28A0092B-C50C-407E-A947-70E740481C1C}">
                <a14:useLocalDpi xmlns:a14="http://schemas.microsoft.com/office/drawing/2010/main" val="0"/>
              </a:ext>
            </a:extLst>
          </a:blip>
          <a:srcRect l="1120" t="1187" r="3358" b="3745"/>
          <a:stretch>
            <a:fillRect/>
          </a:stretch>
        </p:blipFill>
        <p:spPr bwMode="auto">
          <a:xfrm>
            <a:off x="4724400" y="3195638"/>
            <a:ext cx="3657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30297" name="Picture 25"/>
          <p:cNvPicPr>
            <a:picLocks noChangeAspect="1" noChangeArrowheads="1"/>
          </p:cNvPicPr>
          <p:nvPr/>
        </p:nvPicPr>
        <p:blipFill>
          <a:blip r:embed="rId14">
            <a:extLst>
              <a:ext uri="{28A0092B-C50C-407E-A947-70E740481C1C}">
                <a14:useLocalDpi xmlns:a14="http://schemas.microsoft.com/office/drawing/2010/main" val="0"/>
              </a:ext>
            </a:extLst>
          </a:blip>
          <a:srcRect l="1036" t="822" r="3317" b="3836"/>
          <a:stretch>
            <a:fillRect/>
          </a:stretch>
        </p:blipFill>
        <p:spPr bwMode="auto">
          <a:xfrm>
            <a:off x="4713288" y="3186113"/>
            <a:ext cx="3662362"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4" name="Group 26"/>
          <p:cNvGrpSpPr>
            <a:grpSpLocks/>
          </p:cNvGrpSpPr>
          <p:nvPr/>
        </p:nvGrpSpPr>
        <p:grpSpPr bwMode="auto">
          <a:xfrm>
            <a:off x="3346450" y="2971800"/>
            <a:ext cx="2547938" cy="947738"/>
            <a:chOff x="2108" y="1872"/>
            <a:chExt cx="1605" cy="597"/>
          </a:xfrm>
        </p:grpSpPr>
        <p:sp>
          <p:nvSpPr>
            <p:cNvPr id="33818" name="Text Box 27"/>
            <p:cNvSpPr txBox="1">
              <a:spLocks noChangeArrowheads="1"/>
            </p:cNvSpPr>
            <p:nvPr/>
          </p:nvSpPr>
          <p:spPr bwMode="auto">
            <a:xfrm rot="-10208">
              <a:off x="2256" y="1872"/>
              <a:ext cx="57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r>
                <a:rPr lang="en-US" altLang="en-US" sz="1600" b="1">
                  <a:solidFill>
                    <a:srgbClr val="CC6600"/>
                  </a:solidFill>
                </a:rPr>
                <a:t>value </a:t>
              </a:r>
              <a:br>
                <a:rPr lang="en-US" altLang="en-US" sz="1600" b="1">
                  <a:solidFill>
                    <a:srgbClr val="CC6600"/>
                  </a:solidFill>
                </a:rPr>
              </a:br>
              <a:r>
                <a:rPr lang="en-US" altLang="en-US" sz="1600" b="1">
                  <a:solidFill>
                    <a:srgbClr val="CC6600"/>
                  </a:solidFill>
                </a:rPr>
                <a:t>binding</a:t>
              </a:r>
            </a:p>
          </p:txBody>
        </p:sp>
        <p:sp>
          <p:nvSpPr>
            <p:cNvPr id="33819" name="Freeform 28"/>
            <p:cNvSpPr>
              <a:spLocks/>
            </p:cNvSpPr>
            <p:nvPr/>
          </p:nvSpPr>
          <p:spPr bwMode="auto">
            <a:xfrm>
              <a:off x="2108" y="2011"/>
              <a:ext cx="1605" cy="458"/>
            </a:xfrm>
            <a:custGeom>
              <a:avLst/>
              <a:gdLst>
                <a:gd name="T0" fmla="*/ 0 w 1605"/>
                <a:gd name="T1" fmla="*/ 60 h 458"/>
                <a:gd name="T2" fmla="*/ 656 w 1605"/>
                <a:gd name="T3" fmla="*/ 66 h 458"/>
                <a:gd name="T4" fmla="*/ 1605 w 1605"/>
                <a:gd name="T5" fmla="*/ 458 h 458"/>
                <a:gd name="T6" fmla="*/ 0 60000 65536"/>
                <a:gd name="T7" fmla="*/ 0 60000 65536"/>
                <a:gd name="T8" fmla="*/ 0 60000 65536"/>
                <a:gd name="T9" fmla="*/ 0 w 1605"/>
                <a:gd name="T10" fmla="*/ 0 h 458"/>
                <a:gd name="T11" fmla="*/ 1605 w 1605"/>
                <a:gd name="T12" fmla="*/ 458 h 458"/>
              </a:gdLst>
              <a:ahLst/>
              <a:cxnLst>
                <a:cxn ang="T6">
                  <a:pos x="T0" y="T1"/>
                </a:cxn>
                <a:cxn ang="T7">
                  <a:pos x="T2" y="T3"/>
                </a:cxn>
                <a:cxn ang="T8">
                  <a:pos x="T4" y="T5"/>
                </a:cxn>
              </a:cxnLst>
              <a:rect l="T9" t="T10" r="T11" b="T12"/>
              <a:pathLst>
                <a:path w="1605" h="458">
                  <a:moveTo>
                    <a:pt x="0" y="60"/>
                  </a:moveTo>
                  <a:cubicBezTo>
                    <a:pt x="110" y="61"/>
                    <a:pt x="389" y="0"/>
                    <a:pt x="656" y="66"/>
                  </a:cubicBezTo>
                  <a:cubicBezTo>
                    <a:pt x="923" y="132"/>
                    <a:pt x="1407" y="376"/>
                    <a:pt x="1605" y="458"/>
                  </a:cubicBezTo>
                </a:path>
              </a:pathLst>
            </a:custGeom>
            <a:noFill/>
            <a:ln w="28575" cap="sq">
              <a:solidFill>
                <a:srgbClr val="CC66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endParaRPr lang="en-US" altLang="en-US"/>
            </a:p>
          </p:txBody>
        </p:sp>
      </p:grpSp>
      <p:grpSp>
        <p:nvGrpSpPr>
          <p:cNvPr id="5" name="Group 29"/>
          <p:cNvGrpSpPr>
            <a:grpSpLocks/>
          </p:cNvGrpSpPr>
          <p:nvPr/>
        </p:nvGrpSpPr>
        <p:grpSpPr bwMode="auto">
          <a:xfrm>
            <a:off x="2305050" y="5724525"/>
            <a:ext cx="2819400" cy="787400"/>
            <a:chOff x="1440" y="3606"/>
            <a:chExt cx="1776" cy="496"/>
          </a:xfrm>
        </p:grpSpPr>
        <p:sp>
          <p:nvSpPr>
            <p:cNvPr id="33816" name="Text Box 30"/>
            <p:cNvSpPr txBox="1">
              <a:spLocks noChangeArrowheads="1"/>
            </p:cNvSpPr>
            <p:nvPr/>
          </p:nvSpPr>
          <p:spPr bwMode="auto">
            <a:xfrm rot="45421">
              <a:off x="2362" y="3876"/>
              <a:ext cx="5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r>
                <a:rPr lang="en-US" altLang="en-US" sz="1600" b="1">
                  <a:solidFill>
                    <a:srgbClr val="009900"/>
                  </a:solidFill>
                </a:rPr>
                <a:t>Verify </a:t>
              </a:r>
            </a:p>
          </p:txBody>
        </p:sp>
        <p:sp>
          <p:nvSpPr>
            <p:cNvPr id="33817" name="Freeform 31"/>
            <p:cNvSpPr>
              <a:spLocks/>
            </p:cNvSpPr>
            <p:nvPr/>
          </p:nvSpPr>
          <p:spPr bwMode="auto">
            <a:xfrm>
              <a:off x="1440" y="3606"/>
              <a:ext cx="1776" cy="496"/>
            </a:xfrm>
            <a:custGeom>
              <a:avLst/>
              <a:gdLst>
                <a:gd name="T0" fmla="*/ 1776 w 1776"/>
                <a:gd name="T1" fmla="*/ 384 h 496"/>
                <a:gd name="T2" fmla="*/ 816 w 1776"/>
                <a:gd name="T3" fmla="*/ 432 h 496"/>
                <a:gd name="T4" fmla="*/ 0 w 1776"/>
                <a:gd name="T5" fmla="*/ 0 h 496"/>
                <a:gd name="T6" fmla="*/ 0 60000 65536"/>
                <a:gd name="T7" fmla="*/ 0 60000 65536"/>
                <a:gd name="T8" fmla="*/ 0 60000 65536"/>
                <a:gd name="T9" fmla="*/ 0 w 1776"/>
                <a:gd name="T10" fmla="*/ 0 h 496"/>
                <a:gd name="T11" fmla="*/ 1776 w 1776"/>
                <a:gd name="T12" fmla="*/ 496 h 496"/>
              </a:gdLst>
              <a:ahLst/>
              <a:cxnLst>
                <a:cxn ang="T6">
                  <a:pos x="T0" y="T1"/>
                </a:cxn>
                <a:cxn ang="T7">
                  <a:pos x="T2" y="T3"/>
                </a:cxn>
                <a:cxn ang="T8">
                  <a:pos x="T4" y="T5"/>
                </a:cxn>
              </a:cxnLst>
              <a:rect l="T9" t="T10" r="T11" b="T12"/>
              <a:pathLst>
                <a:path w="1776" h="496">
                  <a:moveTo>
                    <a:pt x="1776" y="384"/>
                  </a:moveTo>
                  <a:cubicBezTo>
                    <a:pt x="1444" y="440"/>
                    <a:pt x="1112" y="496"/>
                    <a:pt x="816" y="432"/>
                  </a:cubicBezTo>
                  <a:cubicBezTo>
                    <a:pt x="520" y="368"/>
                    <a:pt x="260" y="184"/>
                    <a:pt x="0" y="0"/>
                  </a:cubicBezTo>
                </a:path>
              </a:pathLst>
            </a:custGeom>
            <a:noFill/>
            <a:ln w="28575" cap="sq">
              <a:solidFill>
                <a:srgbClr val="0099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i="1">
                  <a:solidFill>
                    <a:srgbClr val="7F7F7F"/>
                  </a:solidFill>
                  <a:latin typeface="Arial" panose="020B0604020202020204" pitchFamily="34" charset="0"/>
                  <a:cs typeface="Arial" panose="020B0604020202020204" pitchFamily="34" charset="0"/>
                </a:defRPr>
              </a:lvl1pPr>
              <a:lvl2pPr marL="742950" indent="-285750" eaLnBrk="0" hangingPunct="0">
                <a:defRPr i="1">
                  <a:solidFill>
                    <a:srgbClr val="7F7F7F"/>
                  </a:solidFill>
                  <a:latin typeface="Arial" panose="020B0604020202020204" pitchFamily="34" charset="0"/>
                  <a:cs typeface="Arial" panose="020B0604020202020204" pitchFamily="34" charset="0"/>
                </a:defRPr>
              </a:lvl2pPr>
              <a:lvl3pPr marL="1143000" indent="-228600" eaLnBrk="0" hangingPunct="0">
                <a:defRPr i="1">
                  <a:solidFill>
                    <a:srgbClr val="7F7F7F"/>
                  </a:solidFill>
                  <a:latin typeface="Arial" panose="020B0604020202020204" pitchFamily="34" charset="0"/>
                  <a:cs typeface="Arial" panose="020B0604020202020204" pitchFamily="34" charset="0"/>
                </a:defRPr>
              </a:lvl3pPr>
              <a:lvl4pPr marL="1600200" indent="-228600" eaLnBrk="0" hangingPunct="0">
                <a:defRPr i="1">
                  <a:solidFill>
                    <a:srgbClr val="7F7F7F"/>
                  </a:solidFill>
                  <a:latin typeface="Arial" panose="020B0604020202020204" pitchFamily="34" charset="0"/>
                  <a:cs typeface="Arial" panose="020B0604020202020204" pitchFamily="34" charset="0"/>
                </a:defRPr>
              </a:lvl4pPr>
              <a:lvl5pPr marL="2057400" indent="-228600" eaLnBrk="0" hangingPunct="0">
                <a:defRPr i="1">
                  <a:solidFill>
                    <a:srgbClr val="7F7F7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i="1">
                  <a:solidFill>
                    <a:srgbClr val="7F7F7F"/>
                  </a:solidFill>
                  <a:latin typeface="Arial" panose="020B0604020202020204" pitchFamily="34" charset="0"/>
                  <a:cs typeface="Arial" panose="020B0604020202020204" pitchFamily="34" charset="0"/>
                </a:defRPr>
              </a:lvl9pPr>
            </a:lstStyle>
            <a:p>
              <a:pPr eaLnBrk="1" hangingPunct="1"/>
              <a:endParaRPr lang="en-US" altLang="en-US"/>
            </a:p>
          </p:txBody>
        </p:sp>
      </p:grpSp>
      <p:sp>
        <p:nvSpPr>
          <p:cNvPr id="34" name="Title 1"/>
          <p:cNvSpPr>
            <a:spLocks noGrp="1"/>
          </p:cNvSpPr>
          <p:nvPr>
            <p:ph type="title"/>
          </p:nvPr>
        </p:nvSpPr>
        <p:spPr>
          <a:xfrm>
            <a:off x="2894013" y="225425"/>
            <a:ext cx="5573712" cy="1143000"/>
          </a:xfrm>
        </p:spPr>
        <p:txBody>
          <a:bodyPr/>
          <a:lstStyle/>
          <a:p>
            <a:r>
              <a:rPr lang="en-US" dirty="0" smtClean="0"/>
              <a:t>Revisiting the Four “Pillars” of </a:t>
            </a:r>
            <a:r>
              <a:rPr lang="en-US" dirty="0" err="1" smtClean="0"/>
              <a:t>SysML</a:t>
            </a:r>
            <a:endParaRPr lang="en-US" dirty="0"/>
          </a:p>
        </p:txBody>
      </p:sp>
      <p:sp>
        <p:nvSpPr>
          <p:cNvPr id="35" name="Text Box 25"/>
          <p:cNvSpPr txBox="1">
            <a:spLocks noChangeArrowheads="1"/>
          </p:cNvSpPr>
          <p:nvPr/>
        </p:nvSpPr>
        <p:spPr bwMode="auto">
          <a:xfrm>
            <a:off x="6109644" y="-9205"/>
            <a:ext cx="3034356" cy="276999"/>
          </a:xfrm>
          <a:prstGeom prst="rect">
            <a:avLst/>
          </a:prstGeom>
          <a:noFill/>
          <a:ln w="9525" algn="ctr">
            <a:noFill/>
            <a:miter lim="800000"/>
            <a:headEnd/>
            <a:tailEnd/>
          </a:ln>
        </p:spPr>
        <p:txBody>
          <a:bodyPr wrap="none">
            <a:spAutoFit/>
          </a:bodyPr>
          <a:lstStyle/>
          <a:p>
            <a:pPr algn="r">
              <a:spcBef>
                <a:spcPct val="50000"/>
              </a:spcBef>
            </a:pPr>
            <a:r>
              <a:rPr lang="en-US" sz="1200" dirty="0"/>
              <a:t>(Source: </a:t>
            </a:r>
            <a:r>
              <a:rPr lang="en-US" sz="1200" dirty="0" err="1"/>
              <a:t>Friedenthal</a:t>
            </a:r>
            <a:r>
              <a:rPr lang="en-US" sz="1200" dirty="0"/>
              <a:t>, www.omgsysml.org)</a:t>
            </a:r>
          </a:p>
        </p:txBody>
      </p:sp>
      <p:sp>
        <p:nvSpPr>
          <p:cNvPr id="36" name="Text Box 17"/>
          <p:cNvSpPr txBox="1">
            <a:spLocks noChangeArrowheads="1"/>
          </p:cNvSpPr>
          <p:nvPr/>
        </p:nvSpPr>
        <p:spPr bwMode="auto">
          <a:xfrm>
            <a:off x="8044627" y="1586747"/>
            <a:ext cx="1044875" cy="292443"/>
          </a:xfrm>
          <a:prstGeom prst="rect">
            <a:avLst/>
          </a:prstGeom>
          <a:noFill/>
          <a:ln w="12700">
            <a:noFill/>
            <a:miter lim="800000"/>
            <a:headEnd/>
            <a:tailEnd/>
          </a:ln>
        </p:spPr>
        <p:txBody>
          <a:bodyPr wrap="none">
            <a:spAutoFit/>
          </a:bodyPr>
          <a:lstStyle/>
          <a:p>
            <a:pPr eaLnBrk="0" hangingPunct="0"/>
            <a:r>
              <a:rPr lang="en-US" sz="1400" b="1" dirty="0">
                <a:solidFill>
                  <a:srgbClr val="003399"/>
                </a:solidFill>
              </a:rPr>
              <a:t>interaction</a:t>
            </a:r>
          </a:p>
        </p:txBody>
      </p:sp>
      <p:sp>
        <p:nvSpPr>
          <p:cNvPr id="37" name="Text Box 19"/>
          <p:cNvSpPr txBox="1">
            <a:spLocks noChangeArrowheads="1"/>
          </p:cNvSpPr>
          <p:nvPr/>
        </p:nvSpPr>
        <p:spPr bwMode="auto">
          <a:xfrm>
            <a:off x="8019643" y="1876667"/>
            <a:ext cx="863677" cy="494831"/>
          </a:xfrm>
          <a:prstGeom prst="rect">
            <a:avLst/>
          </a:prstGeom>
          <a:noFill/>
          <a:ln w="12700">
            <a:noFill/>
            <a:miter lim="800000"/>
            <a:headEnd/>
            <a:tailEnd/>
          </a:ln>
        </p:spPr>
        <p:txBody>
          <a:bodyPr wrap="none">
            <a:spAutoFit/>
          </a:bodyPr>
          <a:lstStyle/>
          <a:p>
            <a:pPr eaLnBrk="0" hangingPunct="0"/>
            <a:r>
              <a:rPr lang="en-US" sz="1400" b="1" dirty="0">
                <a:solidFill>
                  <a:srgbClr val="003399"/>
                </a:solidFill>
              </a:rPr>
              <a:t>state </a:t>
            </a:r>
          </a:p>
          <a:p>
            <a:pPr eaLnBrk="0" hangingPunct="0"/>
            <a:r>
              <a:rPr lang="en-US" sz="1400" b="1" dirty="0">
                <a:solidFill>
                  <a:srgbClr val="003399"/>
                </a:solidFill>
              </a:rPr>
              <a:t>machine</a:t>
            </a:r>
          </a:p>
        </p:txBody>
      </p:sp>
      <p:sp>
        <p:nvSpPr>
          <p:cNvPr id="38" name="Text Box 22"/>
          <p:cNvSpPr txBox="1">
            <a:spLocks noChangeArrowheads="1"/>
          </p:cNvSpPr>
          <p:nvPr/>
        </p:nvSpPr>
        <p:spPr bwMode="auto">
          <a:xfrm>
            <a:off x="8044627" y="2464077"/>
            <a:ext cx="845344" cy="496544"/>
          </a:xfrm>
          <a:prstGeom prst="rect">
            <a:avLst/>
          </a:prstGeom>
          <a:noFill/>
          <a:ln w="12700">
            <a:noFill/>
            <a:miter lim="800000"/>
            <a:headEnd/>
            <a:tailEnd/>
          </a:ln>
        </p:spPr>
        <p:txBody>
          <a:bodyPr wrap="none">
            <a:spAutoFit/>
          </a:bodyPr>
          <a:lstStyle/>
          <a:p>
            <a:pPr eaLnBrk="0" hangingPunct="0"/>
            <a:r>
              <a:rPr lang="en-US" sz="1400" b="1">
                <a:solidFill>
                  <a:srgbClr val="003399"/>
                </a:solidFill>
              </a:rPr>
              <a:t>activity/</a:t>
            </a:r>
          </a:p>
          <a:p>
            <a:pPr eaLnBrk="0" hangingPunct="0"/>
            <a:r>
              <a:rPr lang="en-US" sz="1400" b="1">
                <a:solidFill>
                  <a:srgbClr val="003399"/>
                </a:solidFill>
              </a:rPr>
              <a:t>function</a:t>
            </a:r>
          </a:p>
        </p:txBody>
      </p:sp>
    </p:spTree>
    <p:extLst>
      <p:ext uri="{BB962C8B-B14F-4D97-AF65-F5344CB8AC3E}">
        <p14:creationId xmlns:p14="http://schemas.microsoft.com/office/powerpoint/2010/main" val="3789060660"/>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430282"/>
                                        </p:tgtEl>
                                        <p:attrNameLst>
                                          <p:attrName>style.visibility</p:attrName>
                                        </p:attrNameLst>
                                      </p:cBhvr>
                                      <p:to>
                                        <p:strVal val="visible"/>
                                      </p:to>
                                    </p:set>
                                    <p:animEffect transition="in" filter="wipe(up)">
                                      <p:cBhvr>
                                        <p:cTn id="7" dur="500"/>
                                        <p:tgtEl>
                                          <p:spTgt spid="5430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430278"/>
                                        </p:tgtEl>
                                        <p:attrNameLst>
                                          <p:attrName>style.visibility</p:attrName>
                                        </p:attrNameLst>
                                      </p:cBhvr>
                                      <p:to>
                                        <p:strVal val="visible"/>
                                      </p:to>
                                    </p:set>
                                    <p:animEffect transition="in" filter="wipe(up)">
                                      <p:cBhvr>
                                        <p:cTn id="17" dur="500"/>
                                        <p:tgtEl>
                                          <p:spTgt spid="54302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430275"/>
                                        </p:tgtEl>
                                        <p:attrNameLst>
                                          <p:attrName>style.visibility</p:attrName>
                                        </p:attrNameLst>
                                      </p:cBhvr>
                                      <p:to>
                                        <p:strVal val="visible"/>
                                      </p:to>
                                    </p:set>
                                    <p:animEffect transition="in" filter="wipe(up)">
                                      <p:cBhvr>
                                        <p:cTn id="22" dur="500"/>
                                        <p:tgtEl>
                                          <p:spTgt spid="54302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430279"/>
                                        </p:tgtEl>
                                        <p:attrNameLst>
                                          <p:attrName>style.visibility</p:attrName>
                                        </p:attrNameLst>
                                      </p:cBhvr>
                                      <p:to>
                                        <p:strVal val="visible"/>
                                      </p:to>
                                    </p:set>
                                    <p:animEffect transition="in" filter="wipe(down)">
                                      <p:cBhvr>
                                        <p:cTn id="32" dur="500"/>
                                        <p:tgtEl>
                                          <p:spTgt spid="543027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430280"/>
                                        </p:tgtEl>
                                        <p:attrNameLst>
                                          <p:attrName>style.visibility</p:attrName>
                                        </p:attrNameLst>
                                      </p:cBhvr>
                                      <p:to>
                                        <p:strVal val="visible"/>
                                      </p:to>
                                    </p:set>
                                    <p:animEffect transition="in" filter="wipe(left)">
                                      <p:cBhvr>
                                        <p:cTn id="37" dur="500"/>
                                        <p:tgtEl>
                                          <p:spTgt spid="543028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5430296"/>
                                        </p:tgtEl>
                                        <p:attrNameLst>
                                          <p:attrName>style.visibility</p:attrName>
                                        </p:attrNameLst>
                                      </p:cBhvr>
                                      <p:to>
                                        <p:strVal val="visible"/>
                                      </p:to>
                                    </p:set>
                                    <p:animEffect transition="in" filter="wipe(up)">
                                      <p:cBhvr>
                                        <p:cTn id="47" dur="500"/>
                                        <p:tgtEl>
                                          <p:spTgt spid="543029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5430297"/>
                                        </p:tgtEl>
                                        <p:attrNameLst>
                                          <p:attrName>style.visibility</p:attrName>
                                        </p:attrNameLst>
                                      </p:cBhvr>
                                      <p:to>
                                        <p:strVal val="visible"/>
                                      </p:to>
                                    </p:set>
                                    <p:animEffect transition="in" filter="wipe(up)">
                                      <p:cBhvr>
                                        <p:cTn id="52" dur="500"/>
                                        <p:tgtEl>
                                          <p:spTgt spid="543029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right)">
                                      <p:cBhvr>
                                        <p:cTn id="57" dur="500"/>
                                        <p:tgtEl>
                                          <p:spTgt spid="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5430276"/>
                                        </p:tgtEl>
                                        <p:attrNameLst>
                                          <p:attrName>style.visibility</p:attrName>
                                        </p:attrNameLst>
                                      </p:cBhvr>
                                      <p:to>
                                        <p:strVal val="visible"/>
                                      </p:to>
                                    </p:set>
                                    <p:animEffect transition="in" filter="wipe(up)">
                                      <p:cBhvr>
                                        <p:cTn id="62" dur="500"/>
                                        <p:tgtEl>
                                          <p:spTgt spid="5430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Seeing the Model Come to Life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53" y="1520042"/>
            <a:ext cx="8306662" cy="43416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719" y="1621925"/>
            <a:ext cx="5664530" cy="302969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8620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Seeing the Model Come to Life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53" y="1520042"/>
            <a:ext cx="8306662" cy="43416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719" y="1621925"/>
            <a:ext cx="5664530" cy="3029692"/>
          </a:xfrm>
          <a:prstGeom prst="rect">
            <a:avLst/>
          </a:prstGeom>
          <a:effectLst>
            <a:outerShdw blurRad="63500" sx="102000" sy="102000" algn="ctr" rotWithShape="0">
              <a:prstClr val="black">
                <a:alpha val="40000"/>
              </a:prstClr>
            </a:out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319" y="3409215"/>
            <a:ext cx="5664531" cy="30575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0464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3" name="CST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70" y="1201958"/>
            <a:ext cx="9129930" cy="4906742"/>
          </a:xfrm>
          <a:prstGeom prst="rect">
            <a:avLst/>
          </a:prstGeom>
        </p:spPr>
      </p:pic>
    </p:spTree>
    <p:extLst>
      <p:ext uri="{BB962C8B-B14F-4D97-AF65-F5344CB8AC3E}">
        <p14:creationId xmlns:p14="http://schemas.microsoft.com/office/powerpoint/2010/main" val="1847939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Features &amp; Common Uses of Cameo Simulation Toolkit</a:t>
            </a:r>
            <a:endParaRPr lang="en-US" dirty="0"/>
          </a:p>
        </p:txBody>
      </p:sp>
      <p:sp>
        <p:nvSpPr>
          <p:cNvPr id="3" name="Content Placeholder 2"/>
          <p:cNvSpPr>
            <a:spLocks noGrp="1"/>
          </p:cNvSpPr>
          <p:nvPr>
            <p:ph idx="1"/>
          </p:nvPr>
        </p:nvSpPr>
        <p:spPr/>
        <p:txBody>
          <a:bodyPr/>
          <a:lstStyle/>
          <a:p>
            <a:r>
              <a:rPr lang="en-US" dirty="0" smtClean="0"/>
              <a:t>Support for </a:t>
            </a:r>
            <a:r>
              <a:rPr lang="en-US" dirty="0" err="1" smtClean="0"/>
              <a:t>SysML</a:t>
            </a:r>
            <a:r>
              <a:rPr lang="en-US" dirty="0" smtClean="0"/>
              <a:t> Interaction Diagrams</a:t>
            </a:r>
          </a:p>
          <a:p>
            <a:endParaRPr lang="en-US" sz="1000" dirty="0" smtClean="0"/>
          </a:p>
          <a:p>
            <a:r>
              <a:rPr lang="en-US" dirty="0" smtClean="0"/>
              <a:t>Parametric solving through:</a:t>
            </a:r>
          </a:p>
          <a:p>
            <a:pPr lvl="1"/>
            <a:r>
              <a:rPr lang="en-US" dirty="0" smtClean="0"/>
              <a:t>Standard languages (JavaScript, VBScript, ALF, </a:t>
            </a:r>
            <a:r>
              <a:rPr lang="is-IS" dirty="0" smtClean="0"/>
              <a:t>…)</a:t>
            </a:r>
          </a:p>
          <a:p>
            <a:pPr lvl="1"/>
            <a:r>
              <a:rPr lang="is-IS" dirty="0" smtClean="0"/>
              <a:t>External tool integration (STK, OpenModelica, Matlab, ...)</a:t>
            </a:r>
            <a:endParaRPr lang="en-US" dirty="0"/>
          </a:p>
          <a:p>
            <a:endParaRPr lang="en-US" sz="1000" dirty="0" smtClean="0"/>
          </a:p>
          <a:p>
            <a:r>
              <a:rPr lang="en-US" dirty="0" smtClean="0"/>
              <a:t>Requirements verification</a:t>
            </a:r>
          </a:p>
          <a:p>
            <a:endParaRPr lang="en-US" sz="1000" dirty="0" smtClean="0"/>
          </a:p>
          <a:p>
            <a:r>
              <a:rPr lang="en-US" dirty="0" smtClean="0"/>
              <a:t>Power, mass and other roll-ups</a:t>
            </a:r>
          </a:p>
          <a:p>
            <a:endParaRPr lang="en-US" sz="1000" dirty="0" smtClean="0"/>
          </a:p>
          <a:p>
            <a:r>
              <a:rPr lang="en-US" dirty="0" smtClean="0"/>
              <a:t>User interface mockups</a:t>
            </a:r>
          </a:p>
          <a:p>
            <a:endParaRPr lang="en-US" sz="1000" dirty="0" smtClean="0"/>
          </a:p>
          <a:p>
            <a:r>
              <a:rPr lang="en-US" dirty="0" smtClean="0"/>
              <a:t>Trade studies</a:t>
            </a:r>
          </a:p>
        </p:txBody>
      </p:sp>
    </p:spTree>
    <p:extLst>
      <p:ext uri="{BB962C8B-B14F-4D97-AF65-F5344CB8AC3E}">
        <p14:creationId xmlns:p14="http://schemas.microsoft.com/office/powerpoint/2010/main" val="15119195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Features &amp; Common Uses: Requirements Verification</a:t>
            </a:r>
            <a:endParaRPr lang="en-US" dirty="0"/>
          </a:p>
        </p:txBody>
      </p:sp>
      <p:pic>
        <p:nvPicPr>
          <p:cNvPr id="5" name="Picture 4"/>
          <p:cNvPicPr>
            <a:picLocks noChangeAspect="1"/>
          </p:cNvPicPr>
          <p:nvPr/>
        </p:nvPicPr>
        <p:blipFill>
          <a:blip r:embed="rId2"/>
          <a:stretch>
            <a:fillRect/>
          </a:stretch>
        </p:blipFill>
        <p:spPr>
          <a:xfrm>
            <a:off x="201230" y="1444625"/>
            <a:ext cx="8793850" cy="4803775"/>
          </a:xfrm>
          <a:prstGeom prst="rect">
            <a:avLst/>
          </a:prstGeom>
        </p:spPr>
      </p:pic>
      <p:sp>
        <p:nvSpPr>
          <p:cNvPr id="7" name="Text Box 25"/>
          <p:cNvSpPr txBox="1">
            <a:spLocks noChangeArrowheads="1"/>
          </p:cNvSpPr>
          <p:nvPr/>
        </p:nvSpPr>
        <p:spPr bwMode="auto">
          <a:xfrm>
            <a:off x="6973213" y="-9205"/>
            <a:ext cx="2170787" cy="276999"/>
          </a:xfrm>
          <a:prstGeom prst="rect">
            <a:avLst/>
          </a:prstGeom>
          <a:noFill/>
          <a:ln w="9525" algn="ctr">
            <a:noFill/>
            <a:miter lim="800000"/>
            <a:headEnd/>
            <a:tailEnd/>
          </a:ln>
        </p:spPr>
        <p:txBody>
          <a:bodyPr wrap="none">
            <a:spAutoFit/>
          </a:bodyPr>
          <a:lstStyle/>
          <a:p>
            <a:pPr algn="r">
              <a:spcBef>
                <a:spcPct val="50000"/>
              </a:spcBef>
            </a:pPr>
            <a:r>
              <a:rPr lang="en-US" sz="1200" dirty="0"/>
              <a:t>(Source: </a:t>
            </a:r>
            <a:r>
              <a:rPr lang="en-US" sz="1200" dirty="0" err="1" smtClean="0"/>
              <a:t>Nerijus</a:t>
            </a:r>
            <a:r>
              <a:rPr lang="en-US" sz="1200" dirty="0" smtClean="0"/>
              <a:t> </a:t>
            </a:r>
            <a:r>
              <a:rPr lang="en-US" sz="1200" dirty="0" err="1" smtClean="0"/>
              <a:t>Jankevicius</a:t>
            </a:r>
            <a:r>
              <a:rPr lang="en-US" sz="1200" dirty="0" smtClean="0"/>
              <a:t>)</a:t>
            </a:r>
            <a:endParaRPr lang="en-US" sz="1200" dirty="0"/>
          </a:p>
        </p:txBody>
      </p:sp>
    </p:spTree>
    <p:extLst>
      <p:ext uri="{BB962C8B-B14F-4D97-AF65-F5344CB8AC3E}">
        <p14:creationId xmlns:p14="http://schemas.microsoft.com/office/powerpoint/2010/main" val="9917892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Features &amp; Common Uses: Requirements Verification</a:t>
            </a:r>
            <a:endParaRPr lang="en-US" dirty="0"/>
          </a:p>
        </p:txBody>
      </p:sp>
      <p:pic>
        <p:nvPicPr>
          <p:cNvPr id="5" name="Picture 4"/>
          <p:cNvPicPr>
            <a:picLocks noChangeAspect="1"/>
          </p:cNvPicPr>
          <p:nvPr/>
        </p:nvPicPr>
        <p:blipFill>
          <a:blip r:embed="rId2"/>
          <a:stretch>
            <a:fillRect/>
          </a:stretch>
        </p:blipFill>
        <p:spPr>
          <a:xfrm>
            <a:off x="201230" y="1444625"/>
            <a:ext cx="8793850" cy="4803775"/>
          </a:xfrm>
          <a:prstGeom prst="rect">
            <a:avLst/>
          </a:prstGeom>
        </p:spPr>
      </p:pic>
      <p:pic>
        <p:nvPicPr>
          <p:cNvPr id="6" name="Picture 5"/>
          <p:cNvPicPr>
            <a:picLocks noChangeAspect="1"/>
          </p:cNvPicPr>
          <p:nvPr/>
        </p:nvPicPr>
        <p:blipFill>
          <a:blip r:embed="rId3"/>
          <a:stretch>
            <a:fillRect/>
          </a:stretch>
        </p:blipFill>
        <p:spPr>
          <a:xfrm>
            <a:off x="492922" y="2425699"/>
            <a:ext cx="8210465" cy="2521947"/>
          </a:xfrm>
          <a:prstGeom prst="rect">
            <a:avLst/>
          </a:prstGeom>
          <a:effectLst>
            <a:outerShdw blurRad="63500" sx="102000" sy="102000" algn="ctr" rotWithShape="0">
              <a:prstClr val="black">
                <a:alpha val="40000"/>
              </a:prstClr>
            </a:outerShdw>
          </a:effectLst>
        </p:spPr>
      </p:pic>
      <p:sp>
        <p:nvSpPr>
          <p:cNvPr id="7" name="Text Box 25"/>
          <p:cNvSpPr txBox="1">
            <a:spLocks noChangeArrowheads="1"/>
          </p:cNvSpPr>
          <p:nvPr/>
        </p:nvSpPr>
        <p:spPr bwMode="auto">
          <a:xfrm>
            <a:off x="6973213" y="-9205"/>
            <a:ext cx="2170787" cy="276999"/>
          </a:xfrm>
          <a:prstGeom prst="rect">
            <a:avLst/>
          </a:prstGeom>
          <a:noFill/>
          <a:ln w="9525" algn="ctr">
            <a:noFill/>
            <a:miter lim="800000"/>
            <a:headEnd/>
            <a:tailEnd/>
          </a:ln>
        </p:spPr>
        <p:txBody>
          <a:bodyPr wrap="none">
            <a:spAutoFit/>
          </a:bodyPr>
          <a:lstStyle/>
          <a:p>
            <a:pPr algn="r">
              <a:spcBef>
                <a:spcPct val="50000"/>
              </a:spcBef>
            </a:pPr>
            <a:r>
              <a:rPr lang="en-US" sz="1200" dirty="0"/>
              <a:t>(Source: </a:t>
            </a:r>
            <a:r>
              <a:rPr lang="en-US" sz="1200" dirty="0" err="1" smtClean="0"/>
              <a:t>Nerijus</a:t>
            </a:r>
            <a:r>
              <a:rPr lang="en-US" sz="1200" dirty="0" smtClean="0"/>
              <a:t> </a:t>
            </a:r>
            <a:r>
              <a:rPr lang="en-US" sz="1200" smtClean="0"/>
              <a:t>Jankevicius</a:t>
            </a:r>
            <a:r>
              <a:rPr lang="en-US" sz="1200" dirty="0" smtClean="0"/>
              <a:t>)</a:t>
            </a:r>
            <a:endParaRPr lang="en-US" sz="1200" dirty="0"/>
          </a:p>
        </p:txBody>
      </p:sp>
    </p:spTree>
    <p:extLst>
      <p:ext uri="{BB962C8B-B14F-4D97-AF65-F5344CB8AC3E}">
        <p14:creationId xmlns:p14="http://schemas.microsoft.com/office/powerpoint/2010/main" val="4087560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t>
            </a:r>
            <a:r>
              <a:rPr lang="en-US" dirty="0" err="1" smtClean="0"/>
              <a:t>Aways</a:t>
            </a:r>
            <a:endParaRPr lang="en-US" dirty="0"/>
          </a:p>
        </p:txBody>
      </p:sp>
      <p:sp>
        <p:nvSpPr>
          <p:cNvPr id="3" name="Content Placeholder 2"/>
          <p:cNvSpPr>
            <a:spLocks noGrp="1"/>
          </p:cNvSpPr>
          <p:nvPr>
            <p:ph idx="1"/>
          </p:nvPr>
        </p:nvSpPr>
        <p:spPr/>
        <p:txBody>
          <a:bodyPr/>
          <a:lstStyle/>
          <a:p>
            <a:r>
              <a:rPr lang="en-US" dirty="0" smtClean="0"/>
              <a:t>Variety of ways to specify </a:t>
            </a:r>
            <a:r>
              <a:rPr lang="en-US" b="1" dirty="0" smtClean="0"/>
              <a:t>behavior</a:t>
            </a:r>
            <a:r>
              <a:rPr lang="en-US" dirty="0" smtClean="0"/>
              <a:t> in </a:t>
            </a:r>
            <a:r>
              <a:rPr lang="en-US" dirty="0" err="1" smtClean="0"/>
              <a:t>SysML</a:t>
            </a:r>
            <a:r>
              <a:rPr lang="en-US" dirty="0" smtClean="0"/>
              <a:t>, fully interconnected with structure (and </a:t>
            </a:r>
            <a:r>
              <a:rPr lang="en-US" dirty="0" err="1" smtClean="0"/>
              <a:t>parametrics</a:t>
            </a:r>
            <a:r>
              <a:rPr lang="en-US" dirty="0" smtClean="0"/>
              <a:t>, requirements)</a:t>
            </a:r>
          </a:p>
          <a:p>
            <a:endParaRPr lang="en-US" dirty="0" smtClean="0"/>
          </a:p>
          <a:p>
            <a:r>
              <a:rPr lang="en-US" dirty="0" err="1" smtClean="0"/>
              <a:t>SysML</a:t>
            </a:r>
            <a:r>
              <a:rPr lang="en-US" dirty="0" smtClean="0"/>
              <a:t> is </a:t>
            </a:r>
            <a:r>
              <a:rPr lang="en-US" b="1" dirty="0" smtClean="0"/>
              <a:t>not just “</a:t>
            </a:r>
            <a:r>
              <a:rPr lang="en-US" b="1" dirty="0" err="1" smtClean="0"/>
              <a:t>boxology</a:t>
            </a:r>
            <a:r>
              <a:rPr lang="en-US" b="1" dirty="0" smtClean="0"/>
              <a:t>”</a:t>
            </a:r>
            <a:r>
              <a:rPr lang="en-US" dirty="0" smtClean="0"/>
              <a:t>, and diagrams are not just pretty pictures!</a:t>
            </a:r>
          </a:p>
          <a:p>
            <a:pPr marL="0" indent="0">
              <a:buNone/>
            </a:pPr>
            <a:endParaRPr lang="en-US" dirty="0"/>
          </a:p>
          <a:p>
            <a:r>
              <a:rPr lang="en-US" dirty="0"/>
              <a:t>Highly complex </a:t>
            </a:r>
            <a:r>
              <a:rPr lang="en-US" b="1" dirty="0"/>
              <a:t>simulations</a:t>
            </a:r>
            <a:r>
              <a:rPr lang="en-US" dirty="0"/>
              <a:t> can be built with only a few </a:t>
            </a:r>
            <a:r>
              <a:rPr lang="en-US" dirty="0" smtClean="0"/>
              <a:t>model elements</a:t>
            </a:r>
          </a:p>
          <a:p>
            <a:endParaRPr lang="en-US" dirty="0" smtClean="0"/>
          </a:p>
          <a:p>
            <a:r>
              <a:rPr lang="en-US" dirty="0" smtClean="0"/>
              <a:t>Model </a:t>
            </a:r>
            <a:r>
              <a:rPr lang="en-US" b="1" dirty="0" smtClean="0"/>
              <a:t>rigorously</a:t>
            </a:r>
            <a:r>
              <a:rPr lang="en-US" dirty="0" smtClean="0"/>
              <a:t>, and you shall be rewarded!</a:t>
            </a:r>
          </a:p>
        </p:txBody>
      </p:sp>
    </p:spTree>
    <p:extLst>
      <p:ext uri="{BB962C8B-B14F-4D97-AF65-F5344CB8AC3E}">
        <p14:creationId xmlns:p14="http://schemas.microsoft.com/office/powerpoint/2010/main" val="21223004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9723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
          </p:nvPr>
        </p:nvSpPr>
        <p:spPr/>
        <p:txBody>
          <a:bodyPr/>
          <a:lstStyle/>
          <a:p>
            <a:r>
              <a:rPr lang="en-US" dirty="0"/>
              <a:t>BACKUP SLIDES</a:t>
            </a:r>
          </a:p>
        </p:txBody>
      </p:sp>
    </p:spTree>
    <p:extLst>
      <p:ext uri="{BB962C8B-B14F-4D97-AF65-F5344CB8AC3E}">
        <p14:creationId xmlns:p14="http://schemas.microsoft.com/office/powerpoint/2010/main" val="1408559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7720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0" indent="0">
              <a:buNone/>
            </a:pPr>
            <a:endParaRPr lang="en-US" sz="1000" dirty="0" smtClean="0"/>
          </a:p>
          <a:p>
            <a:r>
              <a:rPr lang="en-US" dirty="0" smtClean="0"/>
              <a:t>Specifying Behavior in </a:t>
            </a:r>
            <a:r>
              <a:rPr lang="en-US" dirty="0" err="1" smtClean="0"/>
              <a:t>SysML</a:t>
            </a:r>
            <a:endParaRPr lang="en-US" dirty="0" smtClean="0"/>
          </a:p>
          <a:p>
            <a:pPr lvl="1"/>
            <a:r>
              <a:rPr lang="en-US" dirty="0" smtClean="0"/>
              <a:t>Owned vs. Classifier Behavior</a:t>
            </a:r>
          </a:p>
          <a:p>
            <a:pPr lvl="1"/>
            <a:r>
              <a:rPr lang="en-US" dirty="0" smtClean="0"/>
              <a:t>Activity Diagrams</a:t>
            </a:r>
          </a:p>
          <a:p>
            <a:pPr lvl="1"/>
            <a:r>
              <a:rPr lang="en-US" dirty="0" smtClean="0"/>
              <a:t>State Machines</a:t>
            </a:r>
            <a:endParaRPr lang="en-US" dirty="0"/>
          </a:p>
          <a:p>
            <a:endParaRPr lang="en-US" sz="1000" dirty="0" smtClean="0"/>
          </a:p>
          <a:p>
            <a:r>
              <a:rPr lang="en-US" dirty="0" smtClean="0"/>
              <a:t>Executing System Behavior Simulations</a:t>
            </a:r>
            <a:endParaRPr lang="en-US" dirty="0"/>
          </a:p>
          <a:p>
            <a:endParaRPr lang="en-US" sz="1000" dirty="0" smtClean="0"/>
          </a:p>
          <a:p>
            <a:r>
              <a:rPr lang="en-US" dirty="0" smtClean="0"/>
              <a:t>Demo</a:t>
            </a:r>
          </a:p>
          <a:p>
            <a:endParaRPr lang="en-US" sz="1000" dirty="0"/>
          </a:p>
          <a:p>
            <a:r>
              <a:rPr lang="en-US" dirty="0" smtClean="0"/>
              <a:t>Key Take-</a:t>
            </a:r>
            <a:r>
              <a:rPr lang="en-US" dirty="0" err="1" smtClean="0"/>
              <a:t>Aways</a:t>
            </a:r>
            <a:endParaRPr lang="en-US" dirty="0"/>
          </a:p>
        </p:txBody>
      </p:sp>
      <p:sp>
        <p:nvSpPr>
          <p:cNvPr id="4" name="Right Arrow 3"/>
          <p:cNvSpPr/>
          <p:nvPr/>
        </p:nvSpPr>
        <p:spPr bwMode="auto">
          <a:xfrm>
            <a:off x="676894" y="1971304"/>
            <a:ext cx="475013" cy="510639"/>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1" i="1" u="none" strike="noStrike" cap="none" normalizeH="0" baseline="0">
              <a:ln>
                <a:noFill/>
              </a:ln>
              <a:solidFill>
                <a:srgbClr val="79003C"/>
              </a:solidFill>
              <a:effectLst/>
              <a:latin typeface="Arial" pitchFamily="-112" charset="0"/>
            </a:endParaRPr>
          </a:p>
        </p:txBody>
      </p:sp>
    </p:spTree>
    <p:extLst>
      <p:ext uri="{BB962C8B-B14F-4D97-AF65-F5344CB8AC3E}">
        <p14:creationId xmlns:p14="http://schemas.microsoft.com/office/powerpoint/2010/main" val="4507382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Example: Simple Space Mission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93" y="1712808"/>
            <a:ext cx="6248400" cy="4533900"/>
          </a:xfrm>
          <a:prstGeom prst="rect">
            <a:avLst/>
          </a:prstGeom>
        </p:spPr>
      </p:pic>
      <p:sp>
        <p:nvSpPr>
          <p:cNvPr id="8" name="TextBox 7"/>
          <p:cNvSpPr txBox="1"/>
          <p:nvPr/>
        </p:nvSpPr>
        <p:spPr>
          <a:xfrm>
            <a:off x="5587835" y="1451550"/>
            <a:ext cx="3301340" cy="3170099"/>
          </a:xfrm>
          <a:prstGeom prst="rect">
            <a:avLst/>
          </a:prstGeom>
          <a:ln w="28575">
            <a:solidFill>
              <a:srgbClr val="0432FF"/>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smtClean="0">
                <a:solidFill>
                  <a:srgbClr val="0432FF"/>
                </a:solidFill>
              </a:rPr>
              <a:t>Goal: Send Science Data to Ground Station</a:t>
            </a:r>
          </a:p>
          <a:p>
            <a:pPr marL="342900" indent="-342900">
              <a:buAutoNum type="arabicPeriod"/>
            </a:pPr>
            <a:r>
              <a:rPr lang="en-US" sz="2000" dirty="0" smtClean="0">
                <a:solidFill>
                  <a:srgbClr val="0432FF"/>
                </a:solidFill>
              </a:rPr>
              <a:t>No data to be transmitted if battery level falls below 40%</a:t>
            </a:r>
          </a:p>
          <a:p>
            <a:pPr marL="342900" indent="-342900">
              <a:buAutoNum type="arabicPeriod"/>
            </a:pPr>
            <a:r>
              <a:rPr lang="en-US" sz="2000" dirty="0" smtClean="0">
                <a:solidFill>
                  <a:srgbClr val="0432FF"/>
                </a:solidFill>
              </a:rPr>
              <a:t>Send again if above 80%, and GS ready</a:t>
            </a:r>
          </a:p>
          <a:p>
            <a:pPr marL="342900" indent="-342900">
              <a:buAutoNum type="arabicPeriod"/>
            </a:pPr>
            <a:r>
              <a:rPr lang="en-US" sz="2000" dirty="0" smtClean="0">
                <a:solidFill>
                  <a:srgbClr val="0432FF"/>
                </a:solidFill>
              </a:rPr>
              <a:t>Recharge whenever battery level below 80%, and only until 100%</a:t>
            </a:r>
          </a:p>
        </p:txBody>
      </p:sp>
      <p:sp>
        <p:nvSpPr>
          <p:cNvPr id="3" name="Rectangle 2"/>
          <p:cNvSpPr/>
          <p:nvPr/>
        </p:nvSpPr>
        <p:spPr>
          <a:xfrm>
            <a:off x="1442851" y="5666403"/>
            <a:ext cx="6501740" cy="707886"/>
          </a:xfrm>
          <a:prstGeom prst="rect">
            <a:avLst/>
          </a:prstGeom>
          <a:ln w="28575">
            <a:solidFill>
              <a:srgbClr val="0432FF"/>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rgbClr val="0432FF"/>
                </a:solidFill>
              </a:rPr>
              <a:t>How long does it take to transmit all of the science data? What is the battery level profile over time?</a:t>
            </a:r>
          </a:p>
        </p:txBody>
      </p:sp>
    </p:spTree>
    <p:extLst>
      <p:ext uri="{BB962C8B-B14F-4D97-AF65-F5344CB8AC3E}">
        <p14:creationId xmlns:p14="http://schemas.microsoft.com/office/powerpoint/2010/main" val="10554219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1368425"/>
            <a:ext cx="8940800" cy="4940300"/>
          </a:xfrm>
          <a:prstGeom prst="rect">
            <a:avLst/>
          </a:prstGeom>
        </p:spPr>
      </p:pic>
      <p:sp>
        <p:nvSpPr>
          <p:cNvPr id="2" name="Title 1"/>
          <p:cNvSpPr>
            <a:spLocks noGrp="1"/>
          </p:cNvSpPr>
          <p:nvPr>
            <p:ph type="title"/>
          </p:nvPr>
        </p:nvSpPr>
        <p:spPr/>
        <p:txBody>
          <a:bodyPr/>
          <a:lstStyle/>
          <a:p>
            <a:r>
              <a:rPr lang="en-US" dirty="0" smtClean="0"/>
              <a:t>Running Example: Simple Space Mission</a:t>
            </a:r>
            <a:endParaRPr lang="en-US" dirty="0"/>
          </a:p>
        </p:txBody>
      </p:sp>
      <p:sp>
        <p:nvSpPr>
          <p:cNvPr id="3" name="Rectangle 2"/>
          <p:cNvSpPr/>
          <p:nvPr/>
        </p:nvSpPr>
        <p:spPr>
          <a:xfrm>
            <a:off x="1442851" y="5666403"/>
            <a:ext cx="6501740" cy="707886"/>
          </a:xfrm>
          <a:prstGeom prst="rect">
            <a:avLst/>
          </a:prstGeom>
          <a:ln w="28575">
            <a:solidFill>
              <a:srgbClr val="0432FF"/>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rgbClr val="0432FF"/>
                </a:solidFill>
              </a:rPr>
              <a:t>How long does it take to transmit all of the science data? What is the battery level profile over time?</a:t>
            </a:r>
          </a:p>
        </p:txBody>
      </p:sp>
    </p:spTree>
    <p:extLst>
      <p:ext uri="{BB962C8B-B14F-4D97-AF65-F5344CB8AC3E}">
        <p14:creationId xmlns:p14="http://schemas.microsoft.com/office/powerpoint/2010/main" val="348040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92380" y="4141722"/>
            <a:ext cx="3700221" cy="1456144"/>
            <a:chOff x="392380" y="3935253"/>
            <a:chExt cx="2920835" cy="1149433"/>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1275"/>
            <a:stretch/>
          </p:blipFill>
          <p:spPr>
            <a:xfrm>
              <a:off x="392380" y="3935253"/>
              <a:ext cx="2920835" cy="20923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60982"/>
            <a:stretch/>
          </p:blipFill>
          <p:spPr>
            <a:xfrm>
              <a:off x="392380" y="4149013"/>
              <a:ext cx="2920835" cy="935673"/>
            </a:xfrm>
            <a:prstGeom prst="rect">
              <a:avLst/>
            </a:prstGeom>
          </p:spPr>
        </p:pic>
      </p:grpSp>
      <p:sp>
        <p:nvSpPr>
          <p:cNvPr id="2" name="Title 1"/>
          <p:cNvSpPr>
            <a:spLocks noGrp="1"/>
          </p:cNvSpPr>
          <p:nvPr>
            <p:ph type="title"/>
          </p:nvPr>
        </p:nvSpPr>
        <p:spPr/>
        <p:txBody>
          <a:bodyPr/>
          <a:lstStyle/>
          <a:p>
            <a:r>
              <a:rPr lang="en-US" dirty="0" smtClean="0"/>
              <a:t>Owned vs. Classifier Behavior</a:t>
            </a:r>
            <a:endParaRPr lang="en-US" dirty="0"/>
          </a:p>
        </p:txBody>
      </p:sp>
      <p:sp>
        <p:nvSpPr>
          <p:cNvPr id="3" name="Content Placeholder 2"/>
          <p:cNvSpPr>
            <a:spLocks noGrp="1"/>
          </p:cNvSpPr>
          <p:nvPr>
            <p:ph idx="1"/>
          </p:nvPr>
        </p:nvSpPr>
        <p:spPr>
          <a:xfrm>
            <a:off x="3158835" y="1531917"/>
            <a:ext cx="5688281" cy="4810146"/>
          </a:xfrm>
        </p:spPr>
        <p:txBody>
          <a:bodyPr/>
          <a:lstStyle/>
          <a:p>
            <a:r>
              <a:rPr lang="en-US" dirty="0" smtClean="0"/>
              <a:t>Specification of (owned) behavior of the object that is possibly invoked at some point in time</a:t>
            </a:r>
          </a:p>
          <a:p>
            <a:pPr lvl="1"/>
            <a:r>
              <a:rPr lang="en-US" i="1" dirty="0" smtClean="0"/>
              <a:t>Recharge Batteries</a:t>
            </a:r>
          </a:p>
          <a:p>
            <a:pPr lvl="1"/>
            <a:r>
              <a:rPr lang="en-US" i="1" dirty="0" smtClean="0"/>
              <a:t>Transmit Data</a:t>
            </a:r>
          </a:p>
          <a:p>
            <a:pPr lvl="1"/>
            <a:r>
              <a:rPr lang="is-IS" dirty="0" smtClean="0"/>
              <a:t>…</a:t>
            </a:r>
          </a:p>
          <a:p>
            <a:pPr marL="457200" lvl="1" indent="0">
              <a:buNone/>
            </a:pPr>
            <a:r>
              <a:rPr lang="is-IS" dirty="0" smtClean="0">
                <a:solidFill>
                  <a:srgbClr val="0432FF"/>
                </a:solidFill>
                <a:sym typeface="Wingdings"/>
              </a:rPr>
              <a:t> </a:t>
            </a:r>
            <a:r>
              <a:rPr lang="is-IS" dirty="0" smtClean="0">
                <a:solidFill>
                  <a:srgbClr val="0432FF"/>
                </a:solidFill>
              </a:rPr>
              <a:t>Typically modeled using </a:t>
            </a:r>
            <a:r>
              <a:rPr lang="is-IS" u="sng" dirty="0" smtClean="0">
                <a:solidFill>
                  <a:srgbClr val="0432FF"/>
                </a:solidFill>
              </a:rPr>
              <a:t>activity diagrams</a:t>
            </a:r>
            <a:endParaRPr lang="is-IS" u="sng" dirty="0">
              <a:solidFill>
                <a:srgbClr val="0432FF"/>
              </a:solidFill>
            </a:endParaRPr>
          </a:p>
          <a:p>
            <a:endParaRPr lang="en-US" dirty="0" smtClean="0"/>
          </a:p>
          <a:p>
            <a:r>
              <a:rPr lang="en-US" dirty="0" smtClean="0"/>
              <a:t>The </a:t>
            </a:r>
            <a:r>
              <a:rPr lang="en-US" b="1" dirty="0"/>
              <a:t>classifier behavior</a:t>
            </a:r>
            <a:r>
              <a:rPr lang="en-US" dirty="0"/>
              <a:t> is the specification of the behavior of an object over its full lifecycle</a:t>
            </a:r>
          </a:p>
          <a:p>
            <a:pPr marL="457200" lvl="1" indent="0">
              <a:buNone/>
            </a:pPr>
            <a:r>
              <a:rPr lang="en-US" dirty="0">
                <a:solidFill>
                  <a:srgbClr val="0432FF"/>
                </a:solidFill>
                <a:sym typeface="Wingdings"/>
              </a:rPr>
              <a:t> Typically modeled using </a:t>
            </a:r>
            <a:r>
              <a:rPr lang="en-US" u="sng" dirty="0">
                <a:solidFill>
                  <a:srgbClr val="0432FF"/>
                </a:solidFill>
                <a:sym typeface="Wingdings"/>
              </a:rPr>
              <a:t>state </a:t>
            </a:r>
            <a:r>
              <a:rPr lang="en-US" u="sng" dirty="0" smtClean="0">
                <a:solidFill>
                  <a:srgbClr val="0432FF"/>
                </a:solidFill>
                <a:sym typeface="Wingdings"/>
              </a:rPr>
              <a:t>machines</a:t>
            </a:r>
            <a:endParaRPr lang="en-US" u="sng" dirty="0">
              <a:solidFill>
                <a:srgbClr val="0432FF"/>
              </a:solidFil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5790" t="48133" r="48670" b="13626"/>
          <a:stretch/>
        </p:blipFill>
        <p:spPr>
          <a:xfrm>
            <a:off x="490804" y="1816922"/>
            <a:ext cx="2403209" cy="1876303"/>
          </a:xfrm>
          <a:prstGeom prst="rect">
            <a:avLst/>
          </a:prstGeom>
        </p:spPr>
      </p:pic>
    </p:spTree>
    <p:extLst>
      <p:ext uri="{BB962C8B-B14F-4D97-AF65-F5344CB8AC3E}">
        <p14:creationId xmlns:p14="http://schemas.microsoft.com/office/powerpoint/2010/main" val="433863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Activities?</a:t>
            </a:r>
            <a:endParaRPr lang="en-US" dirty="0"/>
          </a:p>
        </p:txBody>
      </p:sp>
      <p:sp>
        <p:nvSpPr>
          <p:cNvPr id="5" name="Rectangle 5"/>
          <p:cNvSpPr>
            <a:spLocks noChangeArrowheads="1"/>
          </p:cNvSpPr>
          <p:nvPr/>
        </p:nvSpPr>
        <p:spPr bwMode="auto">
          <a:xfrm>
            <a:off x="3352800" y="2064325"/>
            <a:ext cx="2438400" cy="1447800"/>
          </a:xfrm>
          <a:prstGeom prst="rect">
            <a:avLst/>
          </a:prstGeom>
          <a:ln>
            <a:solidFill>
              <a:srgbClr val="0432FF"/>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sz="2400" dirty="0" smtClean="0"/>
              <a:t>Transformation</a:t>
            </a:r>
            <a:r>
              <a:rPr lang="en-US" sz="2400" dirty="0"/>
              <a:t/>
            </a:r>
            <a:br>
              <a:rPr lang="en-US" sz="2400" dirty="0"/>
            </a:br>
            <a:r>
              <a:rPr lang="en-US" sz="2400" dirty="0"/>
              <a:t>(Activity)</a:t>
            </a:r>
          </a:p>
        </p:txBody>
      </p:sp>
      <p:sp>
        <p:nvSpPr>
          <p:cNvPr id="6" name="AutoShape 7"/>
          <p:cNvSpPr>
            <a:spLocks noChangeArrowheads="1"/>
          </p:cNvSpPr>
          <p:nvPr/>
        </p:nvSpPr>
        <p:spPr bwMode="auto">
          <a:xfrm>
            <a:off x="2133600" y="2597725"/>
            <a:ext cx="990600" cy="457200"/>
          </a:xfrm>
          <a:prstGeom prst="rightArrow">
            <a:avLst>
              <a:gd name="adj1" fmla="val 50000"/>
              <a:gd name="adj2" fmla="val 54167"/>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a:p>
        </p:txBody>
      </p:sp>
      <p:sp>
        <p:nvSpPr>
          <p:cNvPr id="7" name="AutoShape 8"/>
          <p:cNvSpPr>
            <a:spLocks noChangeArrowheads="1"/>
          </p:cNvSpPr>
          <p:nvPr/>
        </p:nvSpPr>
        <p:spPr bwMode="auto">
          <a:xfrm>
            <a:off x="5943600" y="2597725"/>
            <a:ext cx="990600" cy="457200"/>
          </a:xfrm>
          <a:prstGeom prst="rightArrow">
            <a:avLst>
              <a:gd name="adj1" fmla="val 50000"/>
              <a:gd name="adj2" fmla="val 54167"/>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US"/>
          </a:p>
        </p:txBody>
      </p:sp>
      <p:sp>
        <p:nvSpPr>
          <p:cNvPr id="8" name="Text Box 9"/>
          <p:cNvSpPr txBox="1">
            <a:spLocks noChangeArrowheads="1"/>
          </p:cNvSpPr>
          <p:nvPr/>
        </p:nvSpPr>
        <p:spPr bwMode="auto">
          <a:xfrm>
            <a:off x="1219200" y="2597725"/>
            <a:ext cx="862013" cy="457200"/>
          </a:xfrm>
          <a:prstGeom prst="rect">
            <a:avLst/>
          </a:prstGeom>
          <a:noFill/>
          <a:ln w="9525">
            <a:noFill/>
            <a:miter lim="800000"/>
            <a:headEnd/>
            <a:tailEnd/>
          </a:ln>
        </p:spPr>
        <p:txBody>
          <a:bodyPr wrap="none">
            <a:spAutoFit/>
          </a:bodyPr>
          <a:lstStyle/>
          <a:p>
            <a:r>
              <a:rPr lang="en-US" sz="2400"/>
              <a:t>Input</a:t>
            </a:r>
          </a:p>
        </p:txBody>
      </p:sp>
      <p:sp>
        <p:nvSpPr>
          <p:cNvPr id="9" name="Text Box 10"/>
          <p:cNvSpPr txBox="1">
            <a:spLocks noChangeArrowheads="1"/>
          </p:cNvSpPr>
          <p:nvPr/>
        </p:nvSpPr>
        <p:spPr bwMode="auto">
          <a:xfrm>
            <a:off x="6969125" y="2597725"/>
            <a:ext cx="1098550" cy="457200"/>
          </a:xfrm>
          <a:prstGeom prst="rect">
            <a:avLst/>
          </a:prstGeom>
          <a:noFill/>
          <a:ln w="9525">
            <a:noFill/>
            <a:miter lim="800000"/>
            <a:headEnd/>
            <a:tailEnd/>
          </a:ln>
        </p:spPr>
        <p:txBody>
          <a:bodyPr wrap="none">
            <a:spAutoFit/>
          </a:bodyPr>
          <a:lstStyle/>
          <a:p>
            <a:r>
              <a:rPr lang="en-US" sz="2400"/>
              <a:t>Output</a:t>
            </a:r>
          </a:p>
        </p:txBody>
      </p:sp>
      <p:sp>
        <p:nvSpPr>
          <p:cNvPr id="10" name="Text Box 11"/>
          <p:cNvSpPr txBox="1">
            <a:spLocks noChangeArrowheads="1"/>
          </p:cNvSpPr>
          <p:nvPr/>
        </p:nvSpPr>
        <p:spPr bwMode="auto">
          <a:xfrm>
            <a:off x="1524000" y="1378525"/>
            <a:ext cx="2730500" cy="646113"/>
          </a:xfrm>
          <a:prstGeom prst="rect">
            <a:avLst/>
          </a:prstGeom>
          <a:noFill/>
          <a:ln w="9525">
            <a:noFill/>
            <a:miter lim="800000"/>
            <a:headEnd/>
            <a:tailEnd/>
          </a:ln>
        </p:spPr>
        <p:txBody>
          <a:bodyPr>
            <a:spAutoFit/>
          </a:bodyPr>
          <a:lstStyle/>
          <a:p>
            <a:r>
              <a:rPr lang="en-US" dirty="0" smtClean="0"/>
              <a:t>Behavior </a:t>
            </a:r>
            <a:r>
              <a:rPr lang="en-US" dirty="0"/>
              <a:t>described by the </a:t>
            </a:r>
            <a:r>
              <a:rPr lang="en-US" dirty="0" smtClean="0"/>
              <a:t>activity </a:t>
            </a:r>
            <a:r>
              <a:rPr lang="en-US" dirty="0"/>
              <a:t>diagram</a:t>
            </a:r>
          </a:p>
        </p:txBody>
      </p:sp>
      <p:sp>
        <p:nvSpPr>
          <p:cNvPr id="11" name="Freeform 14"/>
          <p:cNvSpPr>
            <a:spLocks/>
          </p:cNvSpPr>
          <p:nvPr/>
        </p:nvSpPr>
        <p:spPr bwMode="auto">
          <a:xfrm>
            <a:off x="3962400" y="1579525"/>
            <a:ext cx="850900" cy="852878"/>
          </a:xfrm>
          <a:custGeom>
            <a:avLst/>
            <a:gdLst>
              <a:gd name="T0" fmla="*/ 0 w 632"/>
              <a:gd name="T1" fmla="*/ 0 h 624"/>
              <a:gd name="T2" fmla="*/ 646253 w 632"/>
              <a:gd name="T3" fmla="*/ 140677 h 624"/>
              <a:gd name="T4" fmla="*/ 840129 w 632"/>
              <a:gd name="T5" fmla="*/ 492369 h 624"/>
              <a:gd name="T6" fmla="*/ 710879 w 632"/>
              <a:gd name="T7" fmla="*/ 914400 h 624"/>
              <a:gd name="T8" fmla="*/ 0 60000 65536"/>
              <a:gd name="T9" fmla="*/ 0 60000 65536"/>
              <a:gd name="T10" fmla="*/ 0 60000 65536"/>
              <a:gd name="T11" fmla="*/ 0 60000 65536"/>
              <a:gd name="T12" fmla="*/ 0 w 632"/>
              <a:gd name="T13" fmla="*/ 0 h 624"/>
              <a:gd name="T14" fmla="*/ 632 w 632"/>
              <a:gd name="T15" fmla="*/ 624 h 624"/>
            </a:gdLst>
            <a:ahLst/>
            <a:cxnLst>
              <a:cxn ang="T8">
                <a:pos x="T0" y="T1"/>
              </a:cxn>
              <a:cxn ang="T9">
                <a:pos x="T2" y="T3"/>
              </a:cxn>
              <a:cxn ang="T10">
                <a:pos x="T4" y="T5"/>
              </a:cxn>
              <a:cxn ang="T11">
                <a:pos x="T6" y="T7"/>
              </a:cxn>
            </a:cxnLst>
            <a:rect l="T12" t="T13" r="T14" b="T15"/>
            <a:pathLst>
              <a:path w="632" h="624">
                <a:moveTo>
                  <a:pt x="0" y="0"/>
                </a:moveTo>
                <a:cubicBezTo>
                  <a:pt x="188" y="20"/>
                  <a:pt x="376" y="40"/>
                  <a:pt x="480" y="96"/>
                </a:cubicBezTo>
                <a:cubicBezTo>
                  <a:pt x="584" y="152"/>
                  <a:pt x="616" y="248"/>
                  <a:pt x="624" y="336"/>
                </a:cubicBezTo>
                <a:cubicBezTo>
                  <a:pt x="632" y="424"/>
                  <a:pt x="580" y="524"/>
                  <a:pt x="528" y="624"/>
                </a:cubicBezTo>
              </a:path>
            </a:pathLst>
          </a:custGeom>
          <a:noFill/>
          <a:ln w="38100">
            <a:solidFill>
              <a:schemeClr val="tx1"/>
            </a:solidFill>
            <a:round/>
            <a:headEnd/>
            <a:tailEnd type="triangle" w="med" len="med"/>
          </a:ln>
        </p:spPr>
        <p:txBody>
          <a:bodyPr/>
          <a:lstStyle/>
          <a:p>
            <a:endParaRPr lang="en-US"/>
          </a:p>
        </p:txBody>
      </p:sp>
      <p:grpSp>
        <p:nvGrpSpPr>
          <p:cNvPr id="12" name="Group 19"/>
          <p:cNvGrpSpPr>
            <a:grpSpLocks/>
          </p:cNvGrpSpPr>
          <p:nvPr/>
        </p:nvGrpSpPr>
        <p:grpSpPr bwMode="auto">
          <a:xfrm>
            <a:off x="4572000" y="3512125"/>
            <a:ext cx="4349750" cy="869950"/>
            <a:chOff x="2880" y="2160"/>
            <a:chExt cx="2740" cy="548"/>
          </a:xfrm>
        </p:grpSpPr>
        <p:sp>
          <p:nvSpPr>
            <p:cNvPr id="13" name="Text Box 15"/>
            <p:cNvSpPr txBox="1">
              <a:spLocks noChangeArrowheads="1"/>
            </p:cNvSpPr>
            <p:nvPr/>
          </p:nvSpPr>
          <p:spPr bwMode="auto">
            <a:xfrm>
              <a:off x="3504" y="2304"/>
              <a:ext cx="2116" cy="404"/>
            </a:xfrm>
            <a:prstGeom prst="rect">
              <a:avLst/>
            </a:prstGeom>
            <a:noFill/>
            <a:ln w="9525">
              <a:noFill/>
              <a:miter lim="800000"/>
              <a:headEnd/>
              <a:tailEnd/>
            </a:ln>
          </p:spPr>
          <p:txBody>
            <a:bodyPr>
              <a:spAutoFit/>
            </a:bodyPr>
            <a:lstStyle/>
            <a:p>
              <a:r>
                <a:rPr lang="en-US" dirty="0"/>
                <a:t>System boundary </a:t>
              </a:r>
              <a:r>
                <a:rPr lang="en-US" dirty="0" smtClean="0"/>
                <a:t>for</a:t>
              </a:r>
              <a:br>
                <a:rPr lang="en-US" dirty="0" smtClean="0"/>
              </a:br>
              <a:r>
                <a:rPr lang="en-US" dirty="0" smtClean="0"/>
                <a:t>input-transform-output </a:t>
              </a:r>
              <a:r>
                <a:rPr lang="en-US" dirty="0"/>
                <a:t>process</a:t>
              </a:r>
            </a:p>
          </p:txBody>
        </p:sp>
        <p:cxnSp>
          <p:nvCxnSpPr>
            <p:cNvPr id="14" name="AutoShape 16"/>
            <p:cNvCxnSpPr>
              <a:cxnSpLocks noChangeShapeType="1"/>
            </p:cNvCxnSpPr>
            <p:nvPr/>
          </p:nvCxnSpPr>
          <p:spPr bwMode="auto">
            <a:xfrm rot="10800000">
              <a:off x="2880" y="2160"/>
              <a:ext cx="624" cy="346"/>
            </a:xfrm>
            <a:prstGeom prst="curvedConnector2">
              <a:avLst/>
            </a:prstGeom>
            <a:noFill/>
            <a:ln w="38100">
              <a:solidFill>
                <a:schemeClr val="tx1"/>
              </a:solidFill>
              <a:round/>
              <a:headEnd/>
              <a:tailEnd type="triangle" w="med" len="med"/>
            </a:ln>
          </p:spPr>
        </p:cxnSp>
      </p:grpSp>
      <p:sp>
        <p:nvSpPr>
          <p:cNvPr id="15" name="Text Box 17"/>
          <p:cNvSpPr txBox="1">
            <a:spLocks noChangeArrowheads="1"/>
          </p:cNvSpPr>
          <p:nvPr/>
        </p:nvSpPr>
        <p:spPr bwMode="auto">
          <a:xfrm>
            <a:off x="228600" y="3915427"/>
            <a:ext cx="8686800" cy="2693045"/>
          </a:xfrm>
          <a:prstGeom prst="rect">
            <a:avLst/>
          </a:prstGeom>
          <a:noFill/>
          <a:ln w="9525">
            <a:noFill/>
            <a:miter lim="800000"/>
            <a:headEnd/>
            <a:tailEnd/>
          </a:ln>
        </p:spPr>
        <p:txBody>
          <a:bodyPr>
            <a:spAutoFit/>
          </a:bodyPr>
          <a:lstStyle/>
          <a:p>
            <a:pPr marL="228600" indent="-228600">
              <a:spcBef>
                <a:spcPts val="600"/>
              </a:spcBef>
            </a:pPr>
            <a:r>
              <a:rPr lang="en-US" sz="2400" b="1" dirty="0"/>
              <a:t>Modeling questions:</a:t>
            </a:r>
          </a:p>
          <a:p>
            <a:pPr marL="228600" indent="-228600">
              <a:spcBef>
                <a:spcPts val="600"/>
              </a:spcBef>
              <a:buFontTx/>
              <a:buChar char="•"/>
            </a:pPr>
            <a:r>
              <a:rPr lang="en-US" sz="2400" dirty="0"/>
              <a:t>What is the </a:t>
            </a:r>
            <a:r>
              <a:rPr lang="en-US" sz="2400" dirty="0" smtClean="0"/>
              <a:t>(system) boundary</a:t>
            </a:r>
            <a:r>
              <a:rPr lang="en-US" sz="2400" dirty="0"/>
              <a:t>?</a:t>
            </a:r>
          </a:p>
          <a:p>
            <a:pPr marL="228600" indent="-228600">
              <a:spcBef>
                <a:spcPts val="600"/>
              </a:spcBef>
              <a:buFontTx/>
              <a:buChar char="•"/>
            </a:pPr>
            <a:r>
              <a:rPr lang="en-US" sz="2400" dirty="0" smtClean="0"/>
              <a:t>What </a:t>
            </a:r>
            <a:r>
              <a:rPr lang="en-US" sz="2400" dirty="0"/>
              <a:t>are the inputs &amp; </a:t>
            </a:r>
            <a:r>
              <a:rPr lang="en-US" sz="2400" dirty="0" smtClean="0"/>
              <a:t>outputs?</a:t>
            </a:r>
          </a:p>
          <a:p>
            <a:pPr marL="228600" indent="-228600">
              <a:spcBef>
                <a:spcPts val="600"/>
              </a:spcBef>
              <a:buFontTx/>
              <a:buChar char="•"/>
            </a:pPr>
            <a:r>
              <a:rPr lang="en-US" sz="2400" dirty="0" smtClean="0"/>
              <a:t>What </a:t>
            </a:r>
            <a:r>
              <a:rPr lang="en-US" sz="2400" dirty="0"/>
              <a:t>are the object </a:t>
            </a:r>
            <a:r>
              <a:rPr lang="en-US" sz="2400" dirty="0" smtClean="0"/>
              <a:t>flows (things flowing through in/outs)?</a:t>
            </a:r>
            <a:endParaRPr lang="en-US" sz="2400" dirty="0"/>
          </a:p>
          <a:p>
            <a:pPr marL="228600" indent="-228600">
              <a:spcBef>
                <a:spcPts val="600"/>
              </a:spcBef>
              <a:buFontTx/>
              <a:buChar char="•"/>
            </a:pPr>
            <a:r>
              <a:rPr lang="en-US" sz="2400" dirty="0" smtClean="0"/>
              <a:t>What </a:t>
            </a:r>
            <a:r>
              <a:rPr lang="en-US" sz="2400" dirty="0"/>
              <a:t>is the </a:t>
            </a:r>
            <a:r>
              <a:rPr lang="en-US" sz="2400" dirty="0" smtClean="0"/>
              <a:t>transformation taking place?</a:t>
            </a:r>
            <a:endParaRPr lang="en-US" sz="2400" dirty="0"/>
          </a:p>
          <a:p>
            <a:pPr marL="228600" indent="-228600">
              <a:spcBef>
                <a:spcPts val="600"/>
              </a:spcBef>
              <a:buFontTx/>
              <a:buChar char="•"/>
            </a:pPr>
            <a:r>
              <a:rPr lang="en-US" sz="2400" dirty="0"/>
              <a:t>How is the transformation controlled?</a:t>
            </a:r>
          </a:p>
        </p:txBody>
      </p:sp>
    </p:spTree>
    <p:extLst>
      <p:ext uri="{BB962C8B-B14F-4D97-AF65-F5344CB8AC3E}">
        <p14:creationId xmlns:p14="http://schemas.microsoft.com/office/powerpoint/2010/main" val="52036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Diagrams</a:t>
            </a:r>
            <a:endParaRPr lang="en-US" dirty="0"/>
          </a:p>
        </p:txBody>
      </p:sp>
      <p:pic>
        <p:nvPicPr>
          <p:cNvPr id="5" name="Picture 4" descr="f09-06-97801238520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43" y="3918856"/>
            <a:ext cx="8655426" cy="225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774700" y="1409700"/>
            <a:ext cx="7772400" cy="4932363"/>
          </a:xfrm>
        </p:spPr>
        <p:txBody>
          <a:bodyPr/>
          <a:lstStyle/>
          <a:p>
            <a:r>
              <a:rPr lang="en-US" dirty="0" smtClean="0"/>
              <a:t>Specification of behavior through controlled sequence of actions</a:t>
            </a:r>
          </a:p>
          <a:p>
            <a:r>
              <a:rPr lang="en-US" dirty="0" smtClean="0"/>
              <a:t>An </a:t>
            </a:r>
            <a:r>
              <a:rPr lang="en-US" b="1" dirty="0" smtClean="0"/>
              <a:t>activity</a:t>
            </a:r>
            <a:r>
              <a:rPr lang="en-US" dirty="0" smtClean="0"/>
              <a:t> is decomposed into multiple actions with connecting </a:t>
            </a:r>
            <a:r>
              <a:rPr lang="en-US" b="1" dirty="0" smtClean="0"/>
              <a:t>flows</a:t>
            </a:r>
            <a:endParaRPr lang="en-US" dirty="0" smtClean="0"/>
          </a:p>
          <a:p>
            <a:r>
              <a:rPr lang="en-US" dirty="0" smtClean="0"/>
              <a:t>Sequence of execution controlled by how </a:t>
            </a:r>
            <a:r>
              <a:rPr lang="en-US" b="1" dirty="0" smtClean="0"/>
              <a:t>tokens</a:t>
            </a:r>
            <a:r>
              <a:rPr lang="en-US" dirty="0" smtClean="0"/>
              <a:t> flow through and trigger actions</a:t>
            </a:r>
          </a:p>
        </p:txBody>
      </p:sp>
    </p:spTree>
    <p:extLst>
      <p:ext uri="{BB962C8B-B14F-4D97-AF65-F5344CB8AC3E}">
        <p14:creationId xmlns:p14="http://schemas.microsoft.com/office/powerpoint/2010/main" val="392619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3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JPL">
      <a:majorFont>
        <a:latin typeface="Helvetic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BEBF3"/>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1" i="1" u="none" strike="noStrike" cap="none" normalizeH="0" baseline="0">
            <a:ln>
              <a:noFill/>
            </a:ln>
            <a:solidFill>
              <a:srgbClr val="79003C"/>
            </a:solidFill>
            <a:effectLst/>
            <a:latin typeface="Arial" pitchFamily="-112" charset="0"/>
          </a:defRPr>
        </a:defPPr>
      </a:lstStyle>
    </a:spDef>
    <a:lnDef>
      <a:spPr bwMode="auto">
        <a:xfrm>
          <a:off x="0" y="0"/>
          <a:ext cx="1" cy="1"/>
        </a:xfrm>
        <a:custGeom>
          <a:avLst/>
          <a:gdLst/>
          <a:ahLst/>
          <a:cxnLst/>
          <a:rect l="0" t="0" r="0" b="0"/>
          <a:pathLst/>
        </a:custGeom>
        <a:solidFill>
          <a:srgbClr val="EBEBF3"/>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1" i="1" u="none" strike="noStrike" cap="none" normalizeH="0" baseline="0">
            <a:ln>
              <a:noFill/>
            </a:ln>
            <a:solidFill>
              <a:srgbClr val="79003C"/>
            </a:solidFill>
            <a:effectLst/>
            <a:latin typeface="Arial" pitchFamily="-112" charset="0"/>
          </a:defRPr>
        </a:defPPr>
      </a:lstStyle>
    </a:lnDef>
  </a:objectDefaults>
  <a:extraClrSchemeLst>
    <a:extraClrScheme>
      <a:clrScheme name="JP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JP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JP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JP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JP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JP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JP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JP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Div31.thmx</Template>
  <TotalTime>35939</TotalTime>
  <Words>1770</Words>
  <Application>Microsoft Office PowerPoint</Application>
  <PresentationFormat>On-screen Show (4:3)</PresentationFormat>
  <Paragraphs>324</Paragraphs>
  <Slides>39</Slides>
  <Notes>22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ＭＳ Ｐゴシック</vt:lpstr>
      <vt:lpstr>ＭＳ Ｐゴシック</vt:lpstr>
      <vt:lpstr>Arial</vt:lpstr>
      <vt:lpstr>Calibri</vt:lpstr>
      <vt:lpstr>Helvetica</vt:lpstr>
      <vt:lpstr>Times New Roman</vt:lpstr>
      <vt:lpstr>Wingdings</vt:lpstr>
      <vt:lpstr>Div31</vt:lpstr>
      <vt:lpstr>PowerPoint Presentation</vt:lpstr>
      <vt:lpstr>Goals for this Session</vt:lpstr>
      <vt:lpstr>Revisiting the Four “Pillars” of SysML</vt:lpstr>
      <vt:lpstr>Agenda</vt:lpstr>
      <vt:lpstr>Running Example: Simple Space Mission</vt:lpstr>
      <vt:lpstr>Running Example: Simple Space Mission</vt:lpstr>
      <vt:lpstr>Owned vs. Classifier Behavior</vt:lpstr>
      <vt:lpstr>What are Activities?</vt:lpstr>
      <vt:lpstr>Activity Diagrams</vt:lpstr>
      <vt:lpstr>Formal Action Semantics: Token Flow</vt:lpstr>
      <vt:lpstr>Routing Flows</vt:lpstr>
      <vt:lpstr>Sending &amp; Receiving Signals</vt:lpstr>
      <vt:lpstr>Specifying Duration of (Leaf) Actions</vt:lpstr>
      <vt:lpstr>Opaque &amp; Primitive Actions</vt:lpstr>
      <vt:lpstr>Sending Signals via Ports</vt:lpstr>
      <vt:lpstr>Concrete Example: Sending Data to Earth</vt:lpstr>
      <vt:lpstr>Concrete Example: Sending Data to Earth</vt:lpstr>
      <vt:lpstr>Exercise</vt:lpstr>
      <vt:lpstr>Agenda</vt:lpstr>
      <vt:lpstr>State Machines</vt:lpstr>
      <vt:lpstr>State Transitions</vt:lpstr>
      <vt:lpstr>State-Dependent Behavior: Entry / Do / Exit Behavior</vt:lpstr>
      <vt:lpstr>Concrete Example: Power &amp; Comm Modes</vt:lpstr>
      <vt:lpstr>Exercise</vt:lpstr>
      <vt:lpstr>Agenda</vt:lpstr>
      <vt:lpstr>Preparing the Simulation Run</vt:lpstr>
      <vt:lpstr>What is the Cameo Simulation Toolkit?</vt:lpstr>
      <vt:lpstr>Seeing the Model Come to Life</vt:lpstr>
      <vt:lpstr>Seeing the Model Come to Life</vt:lpstr>
      <vt:lpstr>Seeing the Model Come to Life</vt:lpstr>
      <vt:lpstr>Seeing the Model Come to Life</vt:lpstr>
      <vt:lpstr>Demo</vt:lpstr>
      <vt:lpstr>Other Features &amp; Common Uses of Cameo Simulation Toolkit</vt:lpstr>
      <vt:lpstr>Other Features &amp; Common Uses: Requirements Verification</vt:lpstr>
      <vt:lpstr>Other Features &amp; Common Uses: Requirements Verification</vt:lpstr>
      <vt:lpstr>Key Take-Aways</vt:lpstr>
      <vt:lpstr>PowerPoint Presentation</vt:lpstr>
      <vt:lpstr>PowerPoint Presentation</vt:lpstr>
      <vt:lpstr>PowerPoint Presentation</vt:lpstr>
    </vt:vector>
  </TitlesOfParts>
  <Company>JPL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OMF: Ontological Modeling Framework</dc:title>
  <dc:creator>Nicolas Rouquette</dc:creator>
  <cp:lastModifiedBy>Karban, Robert (3015)</cp:lastModifiedBy>
  <cp:revision>291</cp:revision>
  <cp:lastPrinted>2015-09-01T22:36:50Z</cp:lastPrinted>
  <dcterms:created xsi:type="dcterms:W3CDTF">2015-08-27T19:45:04Z</dcterms:created>
  <dcterms:modified xsi:type="dcterms:W3CDTF">2019-08-29T23:45:18Z</dcterms:modified>
</cp:coreProperties>
</file>